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ustom.xml" ContentType="application/vnd.openxmlformats-officedocument.custom-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83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20104100" cy="11309350"/>
  <p:notesSz cx="20104100" cy="113093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67"/>
    <p:restoredTop sz="94694"/>
  </p:normalViewPr>
  <p:slideViewPr>
    <p:cSldViewPr>
      <p:cViewPr>
        <p:scale>
          <a:sx n="60" d="100"/>
          <a:sy n="60" d="100"/>
        </p:scale>
        <p:origin x="1184" y="6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23917" y="888736"/>
            <a:ext cx="7146290" cy="10934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850" b="1" i="0">
                <a:solidFill>
                  <a:schemeClr val="tx1"/>
                </a:solidFill>
                <a:latin typeface="Helvetica Neue"/>
                <a:cs typeface="Helvetica Neu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00" b="0" i="0">
                <a:solidFill>
                  <a:schemeClr val="tx1"/>
                </a:solidFill>
                <a:latin typeface="Helvetica Neue"/>
                <a:cs typeface="Helvetica Neue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5/30/24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850" b="1" i="0">
                <a:solidFill>
                  <a:schemeClr val="tx1"/>
                </a:solidFill>
                <a:latin typeface="Helvetica Neue"/>
                <a:cs typeface="Helvetica Neu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700" b="0" i="0">
                <a:solidFill>
                  <a:schemeClr val="tx1"/>
                </a:solidFill>
                <a:latin typeface="Helvetica Neue"/>
                <a:cs typeface="Helvetica Neue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5/30/24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850" b="1" i="0">
                <a:solidFill>
                  <a:schemeClr val="tx1"/>
                </a:solidFill>
                <a:latin typeface="Helvetica Neue"/>
                <a:cs typeface="Helvetica Neu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5/30/24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850" b="1" i="0">
                <a:solidFill>
                  <a:schemeClr val="tx1"/>
                </a:solidFill>
                <a:latin typeface="Helvetica Neue"/>
                <a:cs typeface="Helvetica Neu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5/30/24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5/30/24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91779" y="622731"/>
            <a:ext cx="18448020" cy="13594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850" b="1" i="0">
                <a:solidFill>
                  <a:schemeClr val="tx1"/>
                </a:solidFill>
                <a:latin typeface="Helvetica Neue"/>
                <a:cs typeface="Helvetica Neu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35441" y="2928733"/>
            <a:ext cx="9242425" cy="28905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00" b="0" i="0">
                <a:solidFill>
                  <a:schemeClr val="tx1"/>
                </a:solidFill>
                <a:latin typeface="Helvetica Neue"/>
                <a:cs typeface="Helvetica Neue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5/30/24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9665" y="3989458"/>
            <a:ext cx="14838680" cy="2367915"/>
          </a:xfrm>
          <a:prstGeom prst="rect">
            <a:avLst/>
          </a:prstGeom>
        </p:spPr>
        <p:txBody>
          <a:bodyPr vert="horz" wrap="square" lIns="0" tIns="443864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3494"/>
              </a:spcBef>
            </a:pPr>
            <a:r>
              <a:rPr sz="9550" spc="-175" dirty="0"/>
              <a:t>Visual</a:t>
            </a:r>
            <a:r>
              <a:rPr sz="9550" spc="-465" dirty="0"/>
              <a:t> </a:t>
            </a:r>
            <a:r>
              <a:rPr sz="9550" spc="-170" dirty="0"/>
              <a:t>Impairment</a:t>
            </a:r>
            <a:r>
              <a:rPr sz="9550" spc="-455" dirty="0"/>
              <a:t> </a:t>
            </a:r>
            <a:r>
              <a:rPr sz="9550" spc="-25" dirty="0"/>
              <a:t>101</a:t>
            </a:r>
            <a:endParaRPr sz="9550" dirty="0"/>
          </a:p>
          <a:p>
            <a:pPr marL="12700">
              <a:lnSpc>
                <a:spcPct val="100000"/>
              </a:lnSpc>
              <a:spcBef>
                <a:spcPts val="825"/>
              </a:spcBef>
            </a:pPr>
            <a:r>
              <a:rPr sz="2300" b="0" dirty="0">
                <a:latin typeface="Helvetica"/>
                <a:cs typeface="Helvetica"/>
              </a:rPr>
              <a:t>For</a:t>
            </a:r>
            <a:r>
              <a:rPr sz="2300" b="0" spc="-10" dirty="0">
                <a:latin typeface="Helvetica"/>
                <a:cs typeface="Helvetica"/>
              </a:rPr>
              <a:t> </a:t>
            </a:r>
            <a:r>
              <a:rPr sz="2300" b="0" dirty="0">
                <a:latin typeface="Helvetica"/>
                <a:cs typeface="Helvetica"/>
              </a:rPr>
              <a:t>administrators,</a:t>
            </a:r>
            <a:r>
              <a:rPr sz="2300" b="0" spc="-5" dirty="0">
                <a:latin typeface="Helvetica"/>
                <a:cs typeface="Helvetica"/>
              </a:rPr>
              <a:t> </a:t>
            </a:r>
            <a:r>
              <a:rPr sz="2300" b="0" dirty="0">
                <a:latin typeface="Helvetica"/>
                <a:cs typeface="Helvetica"/>
              </a:rPr>
              <a:t>teachers,</a:t>
            </a:r>
            <a:r>
              <a:rPr sz="2300" b="0" spc="-5" dirty="0">
                <a:latin typeface="Helvetica"/>
                <a:cs typeface="Helvetica"/>
              </a:rPr>
              <a:t> </a:t>
            </a:r>
            <a:r>
              <a:rPr sz="2300" b="0" dirty="0">
                <a:latin typeface="Helvetica"/>
                <a:cs typeface="Helvetica"/>
              </a:rPr>
              <a:t>paras</a:t>
            </a:r>
            <a:r>
              <a:rPr sz="2300" b="0" spc="-10" dirty="0">
                <a:latin typeface="Helvetica"/>
                <a:cs typeface="Helvetica"/>
              </a:rPr>
              <a:t> </a:t>
            </a:r>
            <a:r>
              <a:rPr sz="2300" b="0" dirty="0">
                <a:latin typeface="Helvetica"/>
                <a:cs typeface="Helvetica"/>
              </a:rPr>
              <a:t>and</a:t>
            </a:r>
            <a:r>
              <a:rPr sz="2300" b="0" spc="-5" dirty="0">
                <a:latin typeface="Helvetica"/>
                <a:cs typeface="Helvetica"/>
              </a:rPr>
              <a:t> </a:t>
            </a:r>
            <a:r>
              <a:rPr sz="2300" b="0" dirty="0">
                <a:latin typeface="Helvetica"/>
                <a:cs typeface="Helvetica"/>
              </a:rPr>
              <a:t>related</a:t>
            </a:r>
            <a:r>
              <a:rPr sz="2300" b="0" spc="-5" dirty="0">
                <a:latin typeface="Helvetica"/>
                <a:cs typeface="Helvetica"/>
              </a:rPr>
              <a:t> </a:t>
            </a:r>
            <a:r>
              <a:rPr sz="2300" b="0" dirty="0">
                <a:latin typeface="Helvetica"/>
                <a:cs typeface="Helvetica"/>
              </a:rPr>
              <a:t>service</a:t>
            </a:r>
            <a:r>
              <a:rPr sz="2300" b="0" spc="-10" dirty="0">
                <a:latin typeface="Helvetica"/>
                <a:cs typeface="Helvetica"/>
              </a:rPr>
              <a:t> </a:t>
            </a:r>
            <a:r>
              <a:rPr sz="2300" b="0" dirty="0">
                <a:latin typeface="Helvetica"/>
                <a:cs typeface="Helvetica"/>
              </a:rPr>
              <a:t>providers</a:t>
            </a:r>
            <a:r>
              <a:rPr sz="2300" b="0" spc="-5" dirty="0">
                <a:latin typeface="Helvetica"/>
                <a:cs typeface="Helvetica"/>
              </a:rPr>
              <a:t> </a:t>
            </a:r>
            <a:r>
              <a:rPr sz="2300" b="0" dirty="0">
                <a:latin typeface="Helvetica"/>
                <a:cs typeface="Helvetica"/>
              </a:rPr>
              <a:t>who</a:t>
            </a:r>
            <a:r>
              <a:rPr sz="2300" b="0" spc="-5" dirty="0">
                <a:latin typeface="Helvetica"/>
                <a:cs typeface="Helvetica"/>
              </a:rPr>
              <a:t> </a:t>
            </a:r>
            <a:r>
              <a:rPr sz="2300" b="0" dirty="0">
                <a:latin typeface="Helvetica"/>
                <a:cs typeface="Helvetica"/>
              </a:rPr>
              <a:t>will</a:t>
            </a:r>
            <a:r>
              <a:rPr sz="2300" b="0" spc="-10" dirty="0">
                <a:latin typeface="Helvetica"/>
                <a:cs typeface="Helvetica"/>
              </a:rPr>
              <a:t> </a:t>
            </a:r>
            <a:r>
              <a:rPr sz="2300" b="0" dirty="0">
                <a:latin typeface="Helvetica"/>
                <a:cs typeface="Helvetica"/>
              </a:rPr>
              <a:t>be</a:t>
            </a:r>
            <a:r>
              <a:rPr sz="2300" b="0" spc="-5" dirty="0">
                <a:latin typeface="Helvetica"/>
                <a:cs typeface="Helvetica"/>
              </a:rPr>
              <a:t> </a:t>
            </a:r>
            <a:r>
              <a:rPr sz="2300" b="0" dirty="0">
                <a:latin typeface="Helvetica"/>
                <a:cs typeface="Helvetica"/>
              </a:rPr>
              <a:t>working</a:t>
            </a:r>
            <a:r>
              <a:rPr sz="2300" b="0" spc="-5" dirty="0">
                <a:latin typeface="Helvetica"/>
                <a:cs typeface="Helvetica"/>
              </a:rPr>
              <a:t> </a:t>
            </a:r>
            <a:r>
              <a:rPr sz="2300" b="0" dirty="0">
                <a:latin typeface="Helvetica"/>
                <a:cs typeface="Helvetica"/>
              </a:rPr>
              <a:t>with</a:t>
            </a:r>
            <a:r>
              <a:rPr sz="2300" b="0" spc="-10" dirty="0">
                <a:latin typeface="Helvetica"/>
                <a:cs typeface="Helvetica"/>
              </a:rPr>
              <a:t> </a:t>
            </a:r>
            <a:r>
              <a:rPr sz="2300" b="0" dirty="0">
                <a:latin typeface="Helvetica"/>
                <a:cs typeface="Helvetica"/>
              </a:rPr>
              <a:t>a</a:t>
            </a:r>
            <a:r>
              <a:rPr sz="2300" b="0" spc="-5" dirty="0">
                <a:latin typeface="Helvetica"/>
                <a:cs typeface="Helvetica"/>
              </a:rPr>
              <a:t> </a:t>
            </a:r>
            <a:r>
              <a:rPr sz="2300" b="0" dirty="0">
                <a:latin typeface="Helvetica"/>
                <a:cs typeface="Helvetica"/>
              </a:rPr>
              <a:t>student</a:t>
            </a:r>
            <a:r>
              <a:rPr sz="2300" b="0" spc="-5" dirty="0">
                <a:latin typeface="Helvetica"/>
                <a:cs typeface="Helvetica"/>
              </a:rPr>
              <a:t> </a:t>
            </a:r>
            <a:r>
              <a:rPr sz="2300" b="0" dirty="0">
                <a:latin typeface="Helvetica"/>
                <a:cs typeface="Helvetica"/>
              </a:rPr>
              <a:t>with</a:t>
            </a:r>
            <a:r>
              <a:rPr sz="2300" b="0" spc="-5" dirty="0">
                <a:latin typeface="Helvetica"/>
                <a:cs typeface="Helvetica"/>
              </a:rPr>
              <a:t> </a:t>
            </a:r>
            <a:r>
              <a:rPr sz="2300" b="0" spc="-10" dirty="0">
                <a:latin typeface="Helvetica"/>
                <a:cs typeface="Helvetica"/>
              </a:rPr>
              <a:t>blindness</a:t>
            </a:r>
            <a:endParaRPr sz="2300" dirty="0">
              <a:latin typeface="Helvetica"/>
              <a:cs typeface="Helvetic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79842" y="3213301"/>
            <a:ext cx="17544415" cy="6667851"/>
          </a:xfrm>
          <a:prstGeom prst="rect">
            <a:avLst/>
          </a:prstGeom>
        </p:spPr>
        <p:txBody>
          <a:bodyPr vert="horz" wrap="square" lIns="0" tIns="136525" rIns="0" bIns="0" rtlCol="0">
            <a:spAutoFit/>
          </a:bodyPr>
          <a:lstStyle/>
          <a:p>
            <a:pPr marL="12700">
              <a:lnSpc>
                <a:spcPct val="150000"/>
              </a:lnSpc>
              <a:spcBef>
                <a:spcPts val="1075"/>
              </a:spcBef>
            </a:pPr>
            <a:r>
              <a:rPr sz="2800" b="1" dirty="0">
                <a:solidFill>
                  <a:srgbClr val="333333"/>
                </a:solidFill>
                <a:latin typeface="Helvetica Neue"/>
                <a:cs typeface="Helvetica Neue"/>
              </a:rPr>
              <a:t>Questions</a:t>
            </a:r>
            <a:r>
              <a:rPr sz="28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b="1" dirty="0">
                <a:solidFill>
                  <a:srgbClr val="333333"/>
                </a:solidFill>
                <a:latin typeface="Helvetica Neue"/>
                <a:cs typeface="Helvetica Neue"/>
              </a:rPr>
              <a:t>you</a:t>
            </a:r>
            <a:r>
              <a:rPr sz="28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b="1" dirty="0">
                <a:solidFill>
                  <a:srgbClr val="333333"/>
                </a:solidFill>
                <a:latin typeface="Helvetica Neue"/>
                <a:cs typeface="Helvetica Neue"/>
              </a:rPr>
              <a:t>can</a:t>
            </a:r>
            <a:r>
              <a:rPr sz="28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b="1" dirty="0">
                <a:solidFill>
                  <a:srgbClr val="333333"/>
                </a:solidFill>
                <a:latin typeface="Helvetica Neue"/>
                <a:cs typeface="Helvetica Neue"/>
              </a:rPr>
              <a:t>ask</a:t>
            </a:r>
            <a:r>
              <a:rPr sz="28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b="1" dirty="0">
                <a:solidFill>
                  <a:srgbClr val="333333"/>
                </a:solidFill>
                <a:latin typeface="Helvetica Neue"/>
                <a:cs typeface="Helvetica Neue"/>
              </a:rPr>
              <a:t>your</a:t>
            </a:r>
            <a:r>
              <a:rPr sz="28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b="1" spc="-10" dirty="0">
                <a:solidFill>
                  <a:srgbClr val="333333"/>
                </a:solidFill>
                <a:latin typeface="Helvetica Neue"/>
                <a:cs typeface="Helvetica Neue"/>
              </a:rPr>
              <a:t>Learners:</a:t>
            </a:r>
            <a:endParaRPr sz="2800" dirty="0">
              <a:latin typeface="Helvetica Neue"/>
              <a:cs typeface="Helvetica Neue"/>
            </a:endParaRPr>
          </a:p>
          <a:p>
            <a:pPr marL="469900" indent="-457200">
              <a:lnSpc>
                <a:spcPct val="150000"/>
              </a:lnSpc>
              <a:spcBef>
                <a:spcPts val="975"/>
              </a:spcBef>
              <a:buFont typeface="Arial" panose="020B0604020202020204" pitchFamily="34" charset="0"/>
              <a:buChar char="•"/>
            </a:pP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This</a:t>
            </a:r>
            <a:r>
              <a:rPr sz="2800" spc="-1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presentation</a:t>
            </a:r>
            <a:r>
              <a:rPr sz="28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has diﬀerent</a:t>
            </a:r>
            <a:r>
              <a:rPr sz="28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sized fonts</a:t>
            </a:r>
            <a:r>
              <a:rPr lang="en-US" sz="2800" dirty="0">
                <a:solidFill>
                  <a:srgbClr val="333333"/>
                </a:solidFill>
                <a:latin typeface="Helvetica Neue"/>
                <a:cs typeface="Helvetica Neue"/>
              </a:rPr>
              <a:t>,</a:t>
            </a:r>
            <a:r>
              <a:rPr sz="28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can</a:t>
            </a:r>
            <a:r>
              <a:rPr sz="28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you read</a:t>
            </a:r>
            <a:r>
              <a:rPr sz="28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me the</a:t>
            </a:r>
            <a:r>
              <a:rPr sz="28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top line</a:t>
            </a:r>
            <a:r>
              <a:rPr sz="28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so</a:t>
            </a:r>
            <a:r>
              <a:rPr sz="28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I know</a:t>
            </a:r>
            <a:r>
              <a:rPr sz="28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you can</a:t>
            </a:r>
            <a:r>
              <a:rPr sz="28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see </a:t>
            </a:r>
            <a:r>
              <a:rPr sz="2800" spc="-25" dirty="0">
                <a:solidFill>
                  <a:srgbClr val="333333"/>
                </a:solidFill>
                <a:latin typeface="Helvetica Neue"/>
                <a:cs typeface="Helvetica Neue"/>
              </a:rPr>
              <a:t>it?</a:t>
            </a:r>
            <a:endParaRPr sz="2800" dirty="0">
              <a:latin typeface="Helvetica Neue"/>
              <a:cs typeface="Helvetica Neue"/>
            </a:endParaRPr>
          </a:p>
          <a:p>
            <a:pPr marL="469900" marR="5080" indent="-457200">
              <a:lnSpc>
                <a:spcPct val="150000"/>
              </a:lnSpc>
              <a:spcBef>
                <a:spcPts val="1085"/>
              </a:spcBef>
              <a:buFont typeface="Arial" panose="020B0604020202020204" pitchFamily="34" charset="0"/>
              <a:buChar char="•"/>
              <a:tabLst>
                <a:tab pos="12327255" algn="l"/>
              </a:tabLst>
            </a:pP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I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can read your</a:t>
            </a:r>
            <a:r>
              <a:rPr sz="28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handwriting so much</a:t>
            </a:r>
            <a:r>
              <a:rPr sz="28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better when you use</a:t>
            </a:r>
            <a:r>
              <a:rPr sz="28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the dark</a:t>
            </a:r>
            <a:r>
              <a:rPr lang="en-US" sz="2800" dirty="0">
                <a:solidFill>
                  <a:srgbClr val="333333"/>
                </a:solidFill>
                <a:latin typeface="Helvetica Neue"/>
                <a:cs typeface="Helvetica Neue"/>
              </a:rPr>
              <a:t>-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lined</a:t>
            </a:r>
            <a:r>
              <a:rPr sz="28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paper.</a:t>
            </a:r>
            <a:r>
              <a:rPr lang="en-US"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What</a:t>
            </a:r>
            <a:r>
              <a:rPr sz="28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made</a:t>
            </a:r>
            <a:r>
              <a:rPr sz="28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you</a:t>
            </a:r>
            <a:r>
              <a:rPr sz="28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decide</a:t>
            </a:r>
            <a:r>
              <a:rPr sz="28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to</a:t>
            </a:r>
            <a:r>
              <a:rPr sz="28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use</a:t>
            </a:r>
            <a:r>
              <a:rPr sz="28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spc="-25" dirty="0">
                <a:solidFill>
                  <a:srgbClr val="333333"/>
                </a:solidFill>
                <a:latin typeface="Helvetica Neue"/>
                <a:cs typeface="Helvetica Neue"/>
              </a:rPr>
              <a:t>the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regular</a:t>
            </a:r>
            <a:r>
              <a:rPr sz="2800" spc="-1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paper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this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time?</a:t>
            </a:r>
            <a:endParaRPr lang="en-US" sz="2800" spc="-10" dirty="0">
              <a:solidFill>
                <a:srgbClr val="333333"/>
              </a:solidFill>
              <a:latin typeface="Helvetica Neue"/>
              <a:cs typeface="Helvetica Neue"/>
            </a:endParaRPr>
          </a:p>
          <a:p>
            <a:pPr marL="12700" marR="5080">
              <a:lnSpc>
                <a:spcPct val="150000"/>
              </a:lnSpc>
              <a:spcBef>
                <a:spcPts val="1085"/>
              </a:spcBef>
              <a:tabLst>
                <a:tab pos="12327255" algn="l"/>
              </a:tabLst>
            </a:pPr>
            <a:endParaRPr lang="en-US" sz="2800" spc="-10" dirty="0">
              <a:solidFill>
                <a:srgbClr val="333333"/>
              </a:solidFill>
              <a:latin typeface="Helvetica Neue"/>
              <a:cs typeface="Helvetica Neue"/>
            </a:endParaRPr>
          </a:p>
          <a:p>
            <a:pPr marL="12700">
              <a:lnSpc>
                <a:spcPct val="150000"/>
              </a:lnSpc>
              <a:spcBef>
                <a:spcPts val="1075"/>
              </a:spcBef>
            </a:pPr>
            <a:r>
              <a:rPr lang="en-US" sz="2800" b="1" dirty="0">
                <a:solidFill>
                  <a:srgbClr val="333333"/>
                </a:solidFill>
                <a:latin typeface="Helvetica Neue"/>
                <a:cs typeface="Helvetica Neue"/>
              </a:rPr>
              <a:t>Questions</a:t>
            </a:r>
            <a:r>
              <a:rPr lang="en-US" sz="28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2800" b="1" dirty="0">
                <a:solidFill>
                  <a:srgbClr val="333333"/>
                </a:solidFill>
                <a:latin typeface="Helvetica Neue"/>
                <a:cs typeface="Helvetica Neue"/>
              </a:rPr>
              <a:t>to</a:t>
            </a:r>
            <a:r>
              <a:rPr lang="en-US" sz="28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2800" b="1" dirty="0">
                <a:solidFill>
                  <a:srgbClr val="333333"/>
                </a:solidFill>
                <a:latin typeface="Helvetica Neue"/>
                <a:cs typeface="Helvetica Neue"/>
              </a:rPr>
              <a:t>ask</a:t>
            </a:r>
            <a:r>
              <a:rPr lang="en-US" sz="28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2800" b="1" dirty="0">
                <a:solidFill>
                  <a:srgbClr val="333333"/>
                </a:solidFill>
                <a:latin typeface="Helvetica Neue"/>
                <a:cs typeface="Helvetica Neue"/>
              </a:rPr>
              <a:t>your</a:t>
            </a:r>
            <a:r>
              <a:rPr lang="en-US" sz="28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2800" b="1" dirty="0">
                <a:solidFill>
                  <a:srgbClr val="333333"/>
                </a:solidFill>
                <a:latin typeface="Helvetica Neue"/>
                <a:cs typeface="Helvetica Neue"/>
              </a:rPr>
              <a:t>VI</a:t>
            </a:r>
            <a:r>
              <a:rPr lang="en-US" sz="28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2800" b="1" spc="-10" dirty="0">
                <a:solidFill>
                  <a:srgbClr val="333333"/>
                </a:solidFill>
                <a:latin typeface="Helvetica Neue"/>
                <a:cs typeface="Helvetica Neue"/>
              </a:rPr>
              <a:t>Team:</a:t>
            </a:r>
            <a:endParaRPr lang="en-US" sz="2800" dirty="0">
              <a:latin typeface="Helvetica Neue"/>
              <a:cs typeface="Helvetica Neue"/>
            </a:endParaRPr>
          </a:p>
          <a:p>
            <a:pPr marL="469900" indent="-457200">
              <a:lnSpc>
                <a:spcPct val="150000"/>
              </a:lnSpc>
              <a:spcBef>
                <a:spcPts val="975"/>
              </a:spcBef>
              <a:buFont typeface="Arial" panose="020B0604020202020204" pitchFamily="34" charset="0"/>
              <a:buChar char="•"/>
              <a:tabLst>
                <a:tab pos="5478145" algn="l"/>
              </a:tabLst>
            </a:pPr>
            <a:r>
              <a:rPr lang="en-US" sz="2800" dirty="0">
                <a:solidFill>
                  <a:srgbClr val="333333"/>
                </a:solidFill>
                <a:latin typeface="Helvetica Neue"/>
                <a:cs typeface="Helvetica Neue"/>
              </a:rPr>
              <a:t>We</a:t>
            </a:r>
            <a:r>
              <a:rPr lang="en-US" sz="2800" spc="-2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2800" dirty="0">
                <a:solidFill>
                  <a:srgbClr val="333333"/>
                </a:solidFill>
                <a:latin typeface="Helvetica Neue"/>
                <a:cs typeface="Helvetica Neue"/>
              </a:rPr>
              <a:t>have</a:t>
            </a:r>
            <a:r>
              <a:rPr lang="en-US" sz="2800" spc="-2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2800" dirty="0">
                <a:solidFill>
                  <a:srgbClr val="333333"/>
                </a:solidFill>
                <a:latin typeface="Helvetica Neue"/>
                <a:cs typeface="Helvetica Neue"/>
              </a:rPr>
              <a:t>a</a:t>
            </a:r>
            <a:r>
              <a:rPr lang="en-US" sz="2800" spc="-2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2800" dirty="0">
                <a:solidFill>
                  <a:srgbClr val="333333"/>
                </a:solidFill>
                <a:latin typeface="Helvetica Neue"/>
                <a:cs typeface="Helvetica Neue"/>
              </a:rPr>
              <a:t>science</a:t>
            </a:r>
            <a:r>
              <a:rPr lang="en-US" sz="2800" spc="-2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2800" dirty="0">
                <a:solidFill>
                  <a:srgbClr val="333333"/>
                </a:solidFill>
                <a:latin typeface="Helvetica Neue"/>
                <a:cs typeface="Helvetica Neue"/>
              </a:rPr>
              <a:t>lab</a:t>
            </a:r>
            <a:r>
              <a:rPr lang="en-US" sz="2800" spc="-2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2800" dirty="0">
                <a:solidFill>
                  <a:srgbClr val="333333"/>
                </a:solidFill>
                <a:latin typeface="Helvetica Neue"/>
                <a:cs typeface="Helvetica Neue"/>
              </a:rPr>
              <a:t>coming</a:t>
            </a:r>
            <a:r>
              <a:rPr lang="en-US" sz="2800" spc="-2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2800" spc="-25" dirty="0">
                <a:solidFill>
                  <a:srgbClr val="333333"/>
                </a:solidFill>
                <a:latin typeface="Helvetica Neue"/>
                <a:cs typeface="Helvetica Neue"/>
              </a:rPr>
              <a:t>up. </a:t>
            </a:r>
            <a:r>
              <a:rPr lang="en-US" sz="2800" dirty="0">
                <a:solidFill>
                  <a:srgbClr val="333333"/>
                </a:solidFill>
                <a:latin typeface="Helvetica Neue"/>
                <a:cs typeface="Helvetica Neue"/>
              </a:rPr>
              <a:t>Are</a:t>
            </a:r>
            <a:r>
              <a:rPr lang="en-US" sz="2800" spc="-3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2800" dirty="0">
                <a:solidFill>
                  <a:srgbClr val="333333"/>
                </a:solidFill>
                <a:latin typeface="Helvetica Neue"/>
                <a:cs typeface="Helvetica Neue"/>
              </a:rPr>
              <a:t>there</a:t>
            </a:r>
            <a:r>
              <a:rPr lang="en-US" sz="2800" spc="-1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2800" dirty="0">
                <a:solidFill>
                  <a:srgbClr val="333333"/>
                </a:solidFill>
                <a:latin typeface="Helvetica Neue"/>
                <a:cs typeface="Helvetica Neue"/>
              </a:rPr>
              <a:t>ways</a:t>
            </a:r>
            <a:r>
              <a:rPr lang="en-US" sz="2800" spc="-1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2800" dirty="0">
                <a:solidFill>
                  <a:srgbClr val="333333"/>
                </a:solidFill>
                <a:latin typeface="Helvetica Neue"/>
                <a:cs typeface="Helvetica Neue"/>
              </a:rPr>
              <a:t>to</a:t>
            </a:r>
            <a:r>
              <a:rPr lang="en-US" sz="2800" spc="-2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2800" dirty="0">
                <a:solidFill>
                  <a:srgbClr val="333333"/>
                </a:solidFill>
                <a:latin typeface="Helvetica Neue"/>
                <a:cs typeface="Helvetica Neue"/>
              </a:rPr>
              <a:t>make</a:t>
            </a:r>
            <a:r>
              <a:rPr lang="en-US" sz="2800" spc="-1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2800" dirty="0">
                <a:solidFill>
                  <a:srgbClr val="333333"/>
                </a:solidFill>
                <a:latin typeface="Helvetica Neue"/>
                <a:cs typeface="Helvetica Neue"/>
              </a:rPr>
              <a:t>it</a:t>
            </a:r>
            <a:r>
              <a:rPr lang="en-US" sz="2800" spc="-1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2800" dirty="0">
                <a:solidFill>
                  <a:srgbClr val="333333"/>
                </a:solidFill>
                <a:latin typeface="Helvetica Neue"/>
                <a:cs typeface="Helvetica Neue"/>
              </a:rPr>
              <a:t>more</a:t>
            </a:r>
            <a:r>
              <a:rPr lang="en-US" sz="2800" spc="-1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accessible?</a:t>
            </a:r>
            <a:endParaRPr lang="en-US" sz="2800" dirty="0">
              <a:latin typeface="Helvetica Neue"/>
              <a:cs typeface="Helvetica Neue"/>
            </a:endParaRPr>
          </a:p>
          <a:p>
            <a:pPr marL="469900" indent="-457200">
              <a:lnSpc>
                <a:spcPct val="150000"/>
              </a:lnSpc>
              <a:spcBef>
                <a:spcPts val="965"/>
              </a:spcBef>
              <a:buFont typeface="Arial" panose="020B0604020202020204" pitchFamily="34" charset="0"/>
              <a:buChar char="•"/>
              <a:tabLst>
                <a:tab pos="9669780" algn="l"/>
              </a:tabLst>
            </a:pPr>
            <a:r>
              <a:rPr lang="en-US" sz="2800" dirty="0">
                <a:solidFill>
                  <a:srgbClr val="333333"/>
                </a:solidFill>
                <a:latin typeface="Helvetica Neue"/>
                <a:cs typeface="Helvetica Neue"/>
              </a:rPr>
              <a:t>I notice we have trouble keeping track of our school </a:t>
            </a:r>
            <a:r>
              <a:rPr lang="en-US"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supplies. </a:t>
            </a:r>
            <a:r>
              <a:rPr lang="en-US" sz="2800" dirty="0">
                <a:solidFill>
                  <a:srgbClr val="333333"/>
                </a:solidFill>
                <a:latin typeface="Helvetica Neue"/>
                <a:cs typeface="Helvetica Neue"/>
              </a:rPr>
              <a:t>How</a:t>
            </a:r>
            <a:r>
              <a:rPr lang="en-US" sz="28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2800" dirty="0">
                <a:solidFill>
                  <a:srgbClr val="333333"/>
                </a:solidFill>
                <a:latin typeface="Helvetica Neue"/>
                <a:cs typeface="Helvetica Neue"/>
              </a:rPr>
              <a:t>can</a:t>
            </a:r>
            <a:r>
              <a:rPr lang="en-US" sz="28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2800" dirty="0">
                <a:solidFill>
                  <a:srgbClr val="333333"/>
                </a:solidFill>
                <a:latin typeface="Helvetica Neue"/>
                <a:cs typeface="Helvetica Neue"/>
              </a:rPr>
              <a:t>we</a:t>
            </a:r>
            <a:r>
              <a:rPr lang="en-US" sz="28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2800" dirty="0">
                <a:solidFill>
                  <a:srgbClr val="333333"/>
                </a:solidFill>
                <a:latin typeface="Helvetica Neue"/>
                <a:cs typeface="Helvetica Neue"/>
              </a:rPr>
              <a:t>help</a:t>
            </a:r>
            <a:r>
              <a:rPr lang="en-US" sz="28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2800" dirty="0">
                <a:solidFill>
                  <a:srgbClr val="333333"/>
                </a:solidFill>
                <a:latin typeface="Helvetica Neue"/>
                <a:cs typeface="Helvetica Neue"/>
              </a:rPr>
              <a:t>with</a:t>
            </a:r>
            <a:r>
              <a:rPr lang="en-US" sz="28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that?</a:t>
            </a:r>
            <a:endParaRPr lang="en-US" sz="2800" dirty="0">
              <a:latin typeface="Helvetica Neue"/>
              <a:cs typeface="Helvetica Neue"/>
            </a:endParaRPr>
          </a:p>
          <a:p>
            <a:pPr marL="469900" marR="5080" indent="-457200">
              <a:lnSpc>
                <a:spcPts val="3220"/>
              </a:lnSpc>
              <a:spcBef>
                <a:spcPts val="1085"/>
              </a:spcBef>
              <a:buFont typeface="Arial" panose="020B0604020202020204" pitchFamily="34" charset="0"/>
              <a:buChar char="•"/>
              <a:tabLst>
                <a:tab pos="12327255" algn="l"/>
              </a:tabLst>
            </a:pPr>
            <a:endParaRPr sz="2800" dirty="0">
              <a:latin typeface="Helvetica Neue"/>
              <a:cs typeface="Helvetica Neu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79339" rIns="0" bIns="0" rtlCol="0">
            <a:spAutoFit/>
          </a:bodyPr>
          <a:lstStyle/>
          <a:p>
            <a:pPr marL="344805">
              <a:lnSpc>
                <a:spcPct val="100000"/>
              </a:lnSpc>
              <a:spcBef>
                <a:spcPts val="105"/>
              </a:spcBef>
            </a:pPr>
            <a:r>
              <a:rPr sz="7000" spc="-135" dirty="0"/>
              <a:t>Compensatory</a:t>
            </a:r>
            <a:r>
              <a:rPr sz="7000" spc="-345" dirty="0"/>
              <a:t> </a:t>
            </a:r>
            <a:r>
              <a:rPr sz="7000" spc="-110" dirty="0"/>
              <a:t>Skills</a:t>
            </a:r>
            <a:r>
              <a:rPr sz="7000" spc="-340" dirty="0"/>
              <a:t> </a:t>
            </a:r>
            <a:r>
              <a:rPr sz="7000" dirty="0"/>
              <a:t>in</a:t>
            </a:r>
            <a:r>
              <a:rPr sz="7000" spc="-340" dirty="0"/>
              <a:t> </a:t>
            </a:r>
            <a:r>
              <a:rPr sz="7000" spc="-105" dirty="0"/>
              <a:t>Practice</a:t>
            </a:r>
            <a:endParaRPr sz="70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35441" y="2928733"/>
            <a:ext cx="17190085" cy="2890150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235"/>
              </a:spcBef>
            </a:pPr>
            <a:r>
              <a:rPr sz="3200" dirty="0">
                <a:latin typeface="Helvetica Neue"/>
                <a:cs typeface="Helvetica Neue"/>
              </a:rPr>
              <a:t>Career</a:t>
            </a:r>
            <a:r>
              <a:rPr sz="3200" spc="-10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education will provide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students with visual impairments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of all ages the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opportunity to learn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spc="-10" dirty="0">
                <a:latin typeface="Helvetica Neue"/>
                <a:cs typeface="Helvetica Neue"/>
              </a:rPr>
              <a:t>through </a:t>
            </a:r>
            <a:r>
              <a:rPr sz="3200" dirty="0">
                <a:latin typeface="Helvetica Neue"/>
                <a:cs typeface="Helvetica Neue"/>
              </a:rPr>
              <a:t>hands-on</a:t>
            </a:r>
            <a:r>
              <a:rPr sz="3200" spc="-10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experiences about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jobs that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they may not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otherwise be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aware of without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the ability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to observe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spc="-10" dirty="0">
                <a:latin typeface="Helvetica Neue"/>
                <a:cs typeface="Helvetica Neue"/>
              </a:rPr>
              <a:t>people </a:t>
            </a:r>
            <a:r>
              <a:rPr sz="3200" dirty="0">
                <a:latin typeface="Helvetica Neue"/>
                <a:cs typeface="Helvetica Neue"/>
              </a:rPr>
              <a:t>working.</a:t>
            </a:r>
            <a:r>
              <a:rPr sz="3200" spc="-20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They</a:t>
            </a:r>
            <a:r>
              <a:rPr sz="3200" spc="-10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also</a:t>
            </a:r>
            <a:r>
              <a:rPr sz="3200" spc="-10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learn</a:t>
            </a:r>
            <a:r>
              <a:rPr sz="3200" spc="-10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work-related</a:t>
            </a:r>
            <a:r>
              <a:rPr sz="3200" spc="-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skills</a:t>
            </a:r>
            <a:r>
              <a:rPr sz="3200" spc="-10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such</a:t>
            </a:r>
            <a:r>
              <a:rPr sz="3200" spc="-10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as</a:t>
            </a:r>
            <a:r>
              <a:rPr sz="3200" spc="-10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assuming</a:t>
            </a:r>
            <a:r>
              <a:rPr sz="3200" spc="-10" dirty="0">
                <a:latin typeface="Helvetica Neue"/>
                <a:cs typeface="Helvetica Neue"/>
              </a:rPr>
              <a:t> responsibility,</a:t>
            </a:r>
            <a:r>
              <a:rPr sz="3200" spc="-5" dirty="0">
                <a:latin typeface="Helvetica Neue"/>
                <a:cs typeface="Helvetica Neue"/>
              </a:rPr>
              <a:t> </a:t>
            </a:r>
            <a:r>
              <a:rPr sz="3200" spc="-10" dirty="0">
                <a:latin typeface="Helvetica Neue"/>
                <a:cs typeface="Helvetica Neue"/>
              </a:rPr>
              <a:t>punctuality, </a:t>
            </a:r>
            <a:r>
              <a:rPr sz="3200" dirty="0">
                <a:latin typeface="Helvetica Neue"/>
                <a:cs typeface="Helvetica Neue"/>
              </a:rPr>
              <a:t>and</a:t>
            </a:r>
            <a:r>
              <a:rPr sz="3200" spc="-10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staying</a:t>
            </a:r>
            <a:r>
              <a:rPr sz="3200" spc="-10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on</a:t>
            </a:r>
            <a:r>
              <a:rPr sz="3200" spc="-5" dirty="0">
                <a:latin typeface="Helvetica Neue"/>
                <a:cs typeface="Helvetica Neue"/>
              </a:rPr>
              <a:t> </a:t>
            </a:r>
            <a:r>
              <a:rPr sz="3200" spc="-10" dirty="0">
                <a:latin typeface="Helvetica Neue"/>
                <a:cs typeface="Helvetica Neue"/>
              </a:rPr>
              <a:t>task.</a:t>
            </a:r>
            <a:endParaRPr sz="3200" dirty="0">
              <a:latin typeface="Helvetica Neue"/>
              <a:cs typeface="Helvetica Neue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0" spc="-130" dirty="0"/>
              <a:t>Career</a:t>
            </a:r>
            <a:r>
              <a:rPr sz="7000" spc="-350" dirty="0"/>
              <a:t> </a:t>
            </a:r>
            <a:r>
              <a:rPr sz="7000" spc="-125" dirty="0"/>
              <a:t>Education</a:t>
            </a:r>
            <a:endParaRPr sz="70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35440" y="2816378"/>
            <a:ext cx="16379409" cy="5213863"/>
          </a:xfrm>
          <a:prstGeom prst="rect">
            <a:avLst/>
          </a:prstGeom>
        </p:spPr>
        <p:txBody>
          <a:bodyPr vert="horz" wrap="square" lIns="0" tIns="136525" rIns="0" bIns="0" rtlCol="0">
            <a:spAutoFit/>
          </a:bodyPr>
          <a:lstStyle/>
          <a:p>
            <a:pPr marL="12700">
              <a:lnSpc>
                <a:spcPct val="150000"/>
              </a:lnSpc>
              <a:spcBef>
                <a:spcPts val="1075"/>
              </a:spcBef>
            </a:pP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Questions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to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ask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your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spc="-10" dirty="0">
                <a:solidFill>
                  <a:srgbClr val="333333"/>
                </a:solidFill>
                <a:latin typeface="Helvetica Neue"/>
                <a:cs typeface="Helvetica Neue"/>
              </a:rPr>
              <a:t>learners</a:t>
            </a:r>
            <a:endParaRPr sz="3200" dirty="0">
              <a:latin typeface="Helvetica Neue"/>
              <a:cs typeface="Helvetica Neue"/>
            </a:endParaRPr>
          </a:p>
          <a:p>
            <a:pPr marL="469900" marR="3407410" indent="-457200">
              <a:lnSpc>
                <a:spcPct val="150000"/>
              </a:lnSpc>
              <a:spcBef>
                <a:spcPts val="10"/>
              </a:spcBef>
              <a:buFont typeface="Arial" panose="020B0604020202020204" pitchFamily="34" charset="0"/>
              <a:buChar char="•"/>
            </a:pP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What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are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you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really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good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at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and</a:t>
            </a:r>
            <a:r>
              <a:rPr lang="en-US" sz="3200" dirty="0">
                <a:solidFill>
                  <a:srgbClr val="333333"/>
                </a:solidFill>
                <a:latin typeface="Helvetica Neue"/>
                <a:cs typeface="Helvetica Neue"/>
              </a:rPr>
              <a:t> what do you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love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doing? </a:t>
            </a:r>
            <a:endParaRPr lang="en-US" sz="3200" spc="-10" dirty="0">
              <a:solidFill>
                <a:srgbClr val="333333"/>
              </a:solidFill>
              <a:latin typeface="Helvetica Neue"/>
              <a:cs typeface="Helvetica Neue"/>
            </a:endParaRPr>
          </a:p>
          <a:p>
            <a:pPr marL="469900" marR="3407410" indent="-457200">
              <a:lnSpc>
                <a:spcPct val="150000"/>
              </a:lnSpc>
              <a:spcBef>
                <a:spcPts val="10"/>
              </a:spcBef>
              <a:buFont typeface="Arial" panose="020B0604020202020204" pitchFamily="34" charset="0"/>
              <a:buChar char="•"/>
            </a:pP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What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are your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biggest obstacles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in my 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class?</a:t>
            </a:r>
            <a:endParaRPr lang="en-US" sz="3200" spc="-10" dirty="0">
              <a:solidFill>
                <a:srgbClr val="333333"/>
              </a:solidFill>
              <a:latin typeface="Helvetica Neue"/>
              <a:cs typeface="Helvetica Neue"/>
            </a:endParaRPr>
          </a:p>
          <a:p>
            <a:pPr marL="12700" marR="3407410">
              <a:lnSpc>
                <a:spcPct val="150000"/>
              </a:lnSpc>
              <a:spcBef>
                <a:spcPts val="10"/>
              </a:spcBef>
            </a:pPr>
            <a:endParaRPr sz="3200" dirty="0">
              <a:latin typeface="Helvetica Neue"/>
              <a:cs typeface="Helvetica Neue"/>
            </a:endParaRPr>
          </a:p>
          <a:p>
            <a:pPr marL="12700">
              <a:lnSpc>
                <a:spcPct val="150000"/>
              </a:lnSpc>
              <a:spcBef>
                <a:spcPts val="5"/>
              </a:spcBef>
            </a:pP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Questions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to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ask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your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VI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spc="-10" dirty="0">
                <a:solidFill>
                  <a:srgbClr val="333333"/>
                </a:solidFill>
                <a:latin typeface="Helvetica Neue"/>
                <a:cs typeface="Helvetica Neue"/>
              </a:rPr>
              <a:t>Team:</a:t>
            </a:r>
            <a:endParaRPr sz="3200" dirty="0">
              <a:latin typeface="Helvetica Neue"/>
              <a:cs typeface="Helvetica Neue"/>
            </a:endParaRPr>
          </a:p>
          <a:p>
            <a:pPr marL="469900" marR="5080" indent="-457200">
              <a:lnSpc>
                <a:spcPct val="150000"/>
              </a:lnSpc>
              <a:spcBef>
                <a:spcPts val="10"/>
              </a:spcBef>
              <a:buFont typeface="Arial" panose="020B0604020202020204" pitchFamily="34" charset="0"/>
              <a:buChar char="•"/>
              <a:tabLst>
                <a:tab pos="6220460" algn="l"/>
                <a:tab pos="6322060" algn="l"/>
              </a:tabLst>
            </a:pP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Getting</a:t>
            </a:r>
            <a:r>
              <a:rPr sz="3200" spc="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our</a:t>
            </a:r>
            <a:r>
              <a:rPr sz="3200" spc="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work</a:t>
            </a:r>
            <a:r>
              <a:rPr sz="3200" spc="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turned</a:t>
            </a:r>
            <a:r>
              <a:rPr sz="3200" spc="1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in</a:t>
            </a:r>
            <a:r>
              <a:rPr sz="3200" spc="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is</a:t>
            </a:r>
            <a:r>
              <a:rPr sz="3200" spc="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a</a:t>
            </a:r>
            <a:r>
              <a:rPr sz="3200" spc="1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struggle.</a:t>
            </a:r>
            <a:r>
              <a:rPr lang="en-US"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How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can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we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work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on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this? </a:t>
            </a:r>
            <a:endParaRPr lang="en-US" sz="3200" spc="-10" dirty="0">
              <a:solidFill>
                <a:srgbClr val="333333"/>
              </a:solidFill>
              <a:latin typeface="Helvetica Neue"/>
              <a:cs typeface="Helvetica Neue"/>
            </a:endParaRPr>
          </a:p>
          <a:p>
            <a:pPr marL="469900" marR="5080" indent="-457200">
              <a:lnSpc>
                <a:spcPct val="150000"/>
              </a:lnSpc>
              <a:spcBef>
                <a:spcPts val="10"/>
              </a:spcBef>
              <a:buFont typeface="Arial" panose="020B0604020202020204" pitchFamily="34" charset="0"/>
              <a:buChar char="•"/>
              <a:tabLst>
                <a:tab pos="6220460" algn="l"/>
                <a:tab pos="6322060" algn="l"/>
              </a:tabLst>
            </a:pP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I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notice that working in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a group is 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hard.</a:t>
            </a:r>
            <a:r>
              <a:rPr lang="en-US"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How</a:t>
            </a:r>
            <a:r>
              <a:rPr sz="3200" spc="-2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can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we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improve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spc="-20" dirty="0">
                <a:solidFill>
                  <a:srgbClr val="333333"/>
                </a:solidFill>
                <a:latin typeface="Helvetica Neue"/>
                <a:cs typeface="Helvetica Neue"/>
              </a:rPr>
              <a:t>this</a:t>
            </a:r>
            <a:r>
              <a:rPr lang="en-US" sz="3200" spc="-20" dirty="0">
                <a:solidFill>
                  <a:srgbClr val="333333"/>
                </a:solidFill>
                <a:latin typeface="Helvetica Neue"/>
                <a:cs typeface="Helvetica Neue"/>
              </a:rPr>
              <a:t>?</a:t>
            </a:r>
            <a:endParaRPr sz="3200" dirty="0">
              <a:latin typeface="Helvetica Neue"/>
              <a:cs typeface="Helvetica Neue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79339" rIns="0" bIns="0" rtlCol="0">
            <a:spAutoFit/>
          </a:bodyPr>
          <a:lstStyle/>
          <a:p>
            <a:pPr marL="344805">
              <a:lnSpc>
                <a:spcPct val="100000"/>
              </a:lnSpc>
              <a:spcBef>
                <a:spcPts val="105"/>
              </a:spcBef>
            </a:pPr>
            <a:r>
              <a:rPr sz="7000" spc="-130" dirty="0"/>
              <a:t>Career</a:t>
            </a:r>
            <a:r>
              <a:rPr sz="7000" spc="-360" dirty="0"/>
              <a:t> </a:t>
            </a:r>
            <a:r>
              <a:rPr sz="7000" spc="-125" dirty="0"/>
              <a:t>Education</a:t>
            </a:r>
            <a:r>
              <a:rPr sz="7000" spc="-360" dirty="0"/>
              <a:t> </a:t>
            </a:r>
            <a:r>
              <a:rPr sz="7000" spc="-110" dirty="0"/>
              <a:t>Skills</a:t>
            </a:r>
            <a:r>
              <a:rPr sz="7000" spc="-360" dirty="0"/>
              <a:t> </a:t>
            </a:r>
            <a:r>
              <a:rPr sz="7000" dirty="0"/>
              <a:t>in</a:t>
            </a:r>
            <a:r>
              <a:rPr sz="7000" spc="-355" dirty="0"/>
              <a:t> </a:t>
            </a:r>
            <a:r>
              <a:rPr sz="7000" spc="-100" dirty="0"/>
              <a:t>Practice</a:t>
            </a:r>
            <a:endParaRPr sz="70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ject 5" descr="Two young children, one wearing a red outfit, one wearing a blue outfit, play together by a small pond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99850" y="2928733"/>
            <a:ext cx="6747861" cy="4328816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835441" y="2928733"/>
            <a:ext cx="9234805" cy="4366195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225"/>
              </a:spcBef>
            </a:pPr>
            <a:r>
              <a:rPr sz="3200" dirty="0">
                <a:latin typeface="Helvetica Neue"/>
                <a:cs typeface="Helvetica Neue"/>
              </a:rPr>
              <a:t>Social</a:t>
            </a:r>
            <a:r>
              <a:rPr sz="3200" spc="-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interaction</a:t>
            </a:r>
            <a:r>
              <a:rPr sz="3200" spc="-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skills include</a:t>
            </a:r>
            <a:r>
              <a:rPr sz="3200" spc="-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awareness</a:t>
            </a:r>
            <a:r>
              <a:rPr sz="3200" spc="-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of </a:t>
            </a:r>
            <a:r>
              <a:rPr sz="3200" spc="-20" dirty="0">
                <a:latin typeface="Helvetica Neue"/>
                <a:cs typeface="Helvetica Neue"/>
              </a:rPr>
              <a:t>body </a:t>
            </a:r>
            <a:r>
              <a:rPr sz="3200" dirty="0">
                <a:latin typeface="Helvetica Neue"/>
                <a:cs typeface="Helvetica Neue"/>
              </a:rPr>
              <a:t>language,</a:t>
            </a:r>
            <a:r>
              <a:rPr sz="3200" spc="-1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gestures,</a:t>
            </a:r>
            <a:r>
              <a:rPr sz="3200" spc="-10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facial</a:t>
            </a:r>
            <a:r>
              <a:rPr sz="3200" spc="-10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expressions,</a:t>
            </a:r>
            <a:r>
              <a:rPr sz="3200" spc="-1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and</a:t>
            </a:r>
            <a:r>
              <a:rPr sz="3200" spc="-10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personal</a:t>
            </a:r>
            <a:r>
              <a:rPr sz="3200" spc="-10" dirty="0">
                <a:latin typeface="Helvetica Neue"/>
                <a:cs typeface="Helvetica Neue"/>
              </a:rPr>
              <a:t> space. </a:t>
            </a:r>
            <a:r>
              <a:rPr sz="3200" dirty="0">
                <a:latin typeface="Helvetica Neue"/>
                <a:cs typeface="Helvetica Neue"/>
              </a:rPr>
              <a:t>Instruction</a:t>
            </a:r>
            <a:r>
              <a:rPr sz="3200" spc="10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also</a:t>
            </a:r>
            <a:r>
              <a:rPr sz="3200" spc="1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includes</a:t>
            </a:r>
            <a:r>
              <a:rPr sz="3200" spc="1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learning</a:t>
            </a:r>
            <a:r>
              <a:rPr sz="3200" spc="1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about</a:t>
            </a:r>
            <a:r>
              <a:rPr sz="3200" spc="15" dirty="0">
                <a:latin typeface="Helvetica Neue"/>
                <a:cs typeface="Helvetica Neue"/>
              </a:rPr>
              <a:t> </a:t>
            </a:r>
            <a:r>
              <a:rPr sz="3200" spc="-10" dirty="0">
                <a:latin typeface="Helvetica Neue"/>
                <a:cs typeface="Helvetica Neue"/>
              </a:rPr>
              <a:t>interpersonal </a:t>
            </a:r>
            <a:r>
              <a:rPr sz="3200" dirty="0">
                <a:latin typeface="Helvetica Neue"/>
                <a:cs typeface="Helvetica Neue"/>
              </a:rPr>
              <a:t>relationships,</a:t>
            </a:r>
            <a:r>
              <a:rPr sz="3200" spc="-30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self-control,</a:t>
            </a:r>
            <a:r>
              <a:rPr sz="3200" spc="-30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and</a:t>
            </a:r>
            <a:r>
              <a:rPr sz="3200" spc="-30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human</a:t>
            </a:r>
            <a:r>
              <a:rPr sz="3200" spc="-30" dirty="0">
                <a:latin typeface="Helvetica Neue"/>
                <a:cs typeface="Helvetica Neue"/>
              </a:rPr>
              <a:t> </a:t>
            </a:r>
            <a:r>
              <a:rPr sz="3200" spc="-10" dirty="0">
                <a:latin typeface="Helvetica Neue"/>
                <a:cs typeface="Helvetica Neue"/>
              </a:rPr>
              <a:t>sexuality.</a:t>
            </a:r>
            <a:r>
              <a:rPr sz="3200" spc="-30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Almost</a:t>
            </a:r>
            <a:r>
              <a:rPr sz="3200" spc="-25" dirty="0">
                <a:latin typeface="Helvetica Neue"/>
                <a:cs typeface="Helvetica Neue"/>
              </a:rPr>
              <a:t> all </a:t>
            </a:r>
            <a:r>
              <a:rPr sz="3200" dirty="0">
                <a:latin typeface="Helvetica Neue"/>
                <a:cs typeface="Helvetica Neue"/>
              </a:rPr>
              <a:t>social skills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are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learned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by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visually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observing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other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spc="-10" dirty="0">
                <a:latin typeface="Helvetica Neue"/>
                <a:cs typeface="Helvetica Neue"/>
              </a:rPr>
              <a:t>people.</a:t>
            </a:r>
            <a:endParaRPr sz="3200" dirty="0">
              <a:latin typeface="Helvetica Neue"/>
              <a:cs typeface="Helvetica Neue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23917" y="888736"/>
            <a:ext cx="4904740" cy="1093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0" spc="-110" dirty="0"/>
              <a:t>Social</a:t>
            </a:r>
            <a:r>
              <a:rPr sz="7000" spc="-355" dirty="0"/>
              <a:t> </a:t>
            </a:r>
            <a:r>
              <a:rPr sz="7000" spc="-110" dirty="0"/>
              <a:t>Skills</a:t>
            </a:r>
            <a:endParaRPr sz="70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35441" y="2816378"/>
            <a:ext cx="16912809" cy="6506268"/>
          </a:xfrm>
          <a:prstGeom prst="rect">
            <a:avLst/>
          </a:prstGeom>
        </p:spPr>
        <p:txBody>
          <a:bodyPr vert="horz" wrap="square" lIns="0" tIns="136525" rIns="0" bIns="0" rtlCol="0">
            <a:spAutoFit/>
          </a:bodyPr>
          <a:lstStyle/>
          <a:p>
            <a:pPr marL="12700">
              <a:lnSpc>
                <a:spcPct val="150000"/>
              </a:lnSpc>
              <a:spcBef>
                <a:spcPts val="1075"/>
              </a:spcBef>
            </a:pP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Questions</a:t>
            </a:r>
            <a:r>
              <a:rPr sz="3200" b="1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to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ask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your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spc="-10" dirty="0">
                <a:solidFill>
                  <a:srgbClr val="333333"/>
                </a:solidFill>
                <a:latin typeface="Helvetica Neue"/>
                <a:cs typeface="Helvetica Neue"/>
              </a:rPr>
              <a:t>learners:</a:t>
            </a:r>
            <a:endParaRPr sz="3200" dirty="0">
              <a:latin typeface="Helvetica Neue"/>
              <a:cs typeface="Helvetica Neue"/>
            </a:endParaRPr>
          </a:p>
          <a:p>
            <a:pPr marL="469900" indent="-457200">
              <a:lnSpc>
                <a:spcPct val="150000"/>
              </a:lnSpc>
              <a:spcBef>
                <a:spcPts val="975"/>
              </a:spcBef>
              <a:buFont typeface="Arial" panose="020B0604020202020204" pitchFamily="34" charset="0"/>
              <a:buChar char="•"/>
            </a:pP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Are you able to find your friends easily on the 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playground?</a:t>
            </a:r>
            <a:endParaRPr sz="3200" dirty="0">
              <a:latin typeface="Helvetica Neue"/>
              <a:cs typeface="Helvetica Neue"/>
            </a:endParaRPr>
          </a:p>
          <a:p>
            <a:pPr marL="469900" indent="-457200">
              <a:lnSpc>
                <a:spcPct val="150000"/>
              </a:lnSpc>
              <a:spcBef>
                <a:spcPts val="965"/>
              </a:spcBef>
              <a:buFont typeface="Arial" panose="020B0604020202020204" pitchFamily="34" charset="0"/>
              <a:buChar char="•"/>
            </a:pP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Can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you please look up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at my face? That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helps me know you're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listening</a:t>
            </a:r>
            <a:r>
              <a:rPr lang="en-US"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.</a:t>
            </a:r>
            <a:br>
              <a:rPr lang="en-US" sz="3200" spc="-10" dirty="0">
                <a:solidFill>
                  <a:srgbClr val="333333"/>
                </a:solidFill>
                <a:latin typeface="Helvetica Neue"/>
                <a:cs typeface="Helvetica Neue"/>
              </a:rPr>
            </a:br>
            <a:endParaRPr lang="en-US" sz="3200" spc="-10" dirty="0">
              <a:solidFill>
                <a:srgbClr val="333333"/>
              </a:solidFill>
              <a:latin typeface="Helvetica Neue"/>
              <a:cs typeface="Helvetica Neue"/>
            </a:endParaRPr>
          </a:p>
          <a:p>
            <a:pPr marL="12700">
              <a:lnSpc>
                <a:spcPct val="150000"/>
              </a:lnSpc>
              <a:spcBef>
                <a:spcPts val="1075"/>
              </a:spcBef>
            </a:pPr>
            <a:r>
              <a:rPr lang="en-US" sz="3200" b="1" dirty="0">
                <a:solidFill>
                  <a:srgbClr val="333333"/>
                </a:solidFill>
                <a:latin typeface="Helvetica Neue"/>
                <a:cs typeface="Helvetica Neue"/>
              </a:rPr>
              <a:t>Questions</a:t>
            </a:r>
            <a:r>
              <a:rPr lang="en-US"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3200" b="1" dirty="0">
                <a:solidFill>
                  <a:srgbClr val="333333"/>
                </a:solidFill>
                <a:latin typeface="Helvetica Neue"/>
                <a:cs typeface="Helvetica Neue"/>
              </a:rPr>
              <a:t>to</a:t>
            </a:r>
            <a:r>
              <a:rPr lang="en-US"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3200" b="1" dirty="0">
                <a:solidFill>
                  <a:srgbClr val="333333"/>
                </a:solidFill>
                <a:latin typeface="Helvetica Neue"/>
                <a:cs typeface="Helvetica Neue"/>
              </a:rPr>
              <a:t>ask</a:t>
            </a:r>
            <a:r>
              <a:rPr lang="en-US"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3200" b="1" dirty="0">
                <a:solidFill>
                  <a:srgbClr val="333333"/>
                </a:solidFill>
                <a:latin typeface="Helvetica Neue"/>
                <a:cs typeface="Helvetica Neue"/>
              </a:rPr>
              <a:t>your</a:t>
            </a:r>
            <a:r>
              <a:rPr lang="en-US"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3200" b="1" dirty="0">
                <a:solidFill>
                  <a:srgbClr val="333333"/>
                </a:solidFill>
                <a:latin typeface="Helvetica Neue"/>
                <a:cs typeface="Helvetica Neue"/>
              </a:rPr>
              <a:t>VI</a:t>
            </a:r>
            <a:r>
              <a:rPr lang="en-US"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3200" b="1" spc="-10" dirty="0">
                <a:solidFill>
                  <a:srgbClr val="333333"/>
                </a:solidFill>
                <a:latin typeface="Helvetica Neue"/>
                <a:cs typeface="Helvetica Neue"/>
              </a:rPr>
              <a:t>Team:</a:t>
            </a:r>
            <a:endParaRPr lang="en-US" sz="3200" dirty="0">
              <a:latin typeface="Helvetica Neue"/>
              <a:cs typeface="Helvetica Neue"/>
            </a:endParaRPr>
          </a:p>
          <a:p>
            <a:pPr marL="469900" indent="-457200">
              <a:lnSpc>
                <a:spcPct val="150000"/>
              </a:lnSpc>
              <a:spcBef>
                <a:spcPts val="975"/>
              </a:spcBef>
              <a:buFont typeface="Arial" panose="020B0604020202020204" pitchFamily="34" charset="0"/>
              <a:buChar char="•"/>
              <a:tabLst>
                <a:tab pos="7301865" algn="l"/>
              </a:tabLst>
            </a:pPr>
            <a:r>
              <a:rPr lang="en-US" sz="3200" dirty="0">
                <a:solidFill>
                  <a:srgbClr val="333333"/>
                </a:solidFill>
                <a:latin typeface="Helvetica Neue"/>
                <a:cs typeface="Helvetica Neue"/>
              </a:rPr>
              <a:t>I</a:t>
            </a:r>
            <a:r>
              <a:rPr lang="en-US"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333333"/>
                </a:solidFill>
                <a:latin typeface="Helvetica Neue"/>
                <a:cs typeface="Helvetica Neue"/>
              </a:rPr>
              <a:t>notice</a:t>
            </a:r>
            <a:r>
              <a:rPr lang="en-US"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333333"/>
                </a:solidFill>
                <a:latin typeface="Helvetica Neue"/>
                <a:cs typeface="Helvetica Neue"/>
              </a:rPr>
              <a:t>we</a:t>
            </a:r>
            <a:r>
              <a:rPr lang="en-US"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333333"/>
                </a:solidFill>
                <a:latin typeface="Helvetica Neue"/>
                <a:cs typeface="Helvetica Neue"/>
              </a:rPr>
              <a:t>don't</a:t>
            </a:r>
            <a:r>
              <a:rPr lang="en-US"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333333"/>
                </a:solidFill>
                <a:latin typeface="Helvetica Neue"/>
                <a:cs typeface="Helvetica Neue"/>
              </a:rPr>
              <a:t>have</a:t>
            </a:r>
            <a:r>
              <a:rPr lang="en-US"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333333"/>
                </a:solidFill>
                <a:latin typeface="Helvetica Neue"/>
                <a:cs typeface="Helvetica Neue"/>
              </a:rPr>
              <a:t>many</a:t>
            </a:r>
            <a:r>
              <a:rPr lang="en-US"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333333"/>
                </a:solidFill>
                <a:latin typeface="Helvetica Neue"/>
                <a:cs typeface="Helvetica Neue"/>
              </a:rPr>
              <a:t>friends</a:t>
            </a:r>
            <a:r>
              <a:rPr lang="en-US"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333333"/>
                </a:solidFill>
                <a:latin typeface="Helvetica Neue"/>
                <a:cs typeface="Helvetica Neue"/>
              </a:rPr>
              <a:t>at</a:t>
            </a:r>
            <a:r>
              <a:rPr lang="en-US"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school. Thoughts?</a:t>
            </a:r>
            <a:endParaRPr lang="en-US" sz="3200" dirty="0">
              <a:latin typeface="Helvetica Neue"/>
              <a:cs typeface="Helvetica Neue"/>
            </a:endParaRPr>
          </a:p>
          <a:p>
            <a:pPr marL="469900" indent="-457200">
              <a:lnSpc>
                <a:spcPct val="150000"/>
              </a:lnSpc>
              <a:spcBef>
                <a:spcPts val="965"/>
              </a:spcBef>
              <a:buFont typeface="Arial" panose="020B0604020202020204" pitchFamily="34" charset="0"/>
              <a:buChar char="•"/>
              <a:tabLst>
                <a:tab pos="10104120" algn="l"/>
              </a:tabLst>
            </a:pPr>
            <a:r>
              <a:rPr lang="en-US" sz="3200" dirty="0">
                <a:solidFill>
                  <a:srgbClr val="333333"/>
                </a:solidFill>
                <a:latin typeface="Helvetica Neue"/>
                <a:cs typeface="Helvetica Neue"/>
              </a:rPr>
              <a:t>We</a:t>
            </a:r>
            <a:r>
              <a:rPr lang="en-US" sz="3200" spc="-2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333333"/>
                </a:solidFill>
                <a:latin typeface="Helvetica Neue"/>
                <a:cs typeface="Helvetica Neue"/>
              </a:rPr>
              <a:t>really</a:t>
            </a:r>
            <a:r>
              <a:rPr lang="en-US" sz="3200" spc="-1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333333"/>
                </a:solidFill>
                <a:latin typeface="Helvetica Neue"/>
                <a:cs typeface="Helvetica Neue"/>
              </a:rPr>
              <a:t>struggle</a:t>
            </a:r>
            <a:r>
              <a:rPr lang="en-US" sz="3200" spc="-1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333333"/>
                </a:solidFill>
                <a:latin typeface="Helvetica Neue"/>
                <a:cs typeface="Helvetica Neue"/>
              </a:rPr>
              <a:t>to</a:t>
            </a:r>
            <a:r>
              <a:rPr lang="en-US" sz="3200" spc="-1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333333"/>
                </a:solidFill>
                <a:latin typeface="Helvetica Neue"/>
                <a:cs typeface="Helvetica Neue"/>
              </a:rPr>
              <a:t>keep</a:t>
            </a:r>
            <a:r>
              <a:rPr lang="en-US" sz="3200" spc="-1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333333"/>
                </a:solidFill>
                <a:latin typeface="Helvetica Neue"/>
                <a:cs typeface="Helvetica Neue"/>
              </a:rPr>
              <a:t>personal</a:t>
            </a:r>
            <a:r>
              <a:rPr lang="en-US"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333333"/>
                </a:solidFill>
                <a:latin typeface="Helvetica Neue"/>
                <a:cs typeface="Helvetica Neue"/>
              </a:rPr>
              <a:t>space</a:t>
            </a:r>
            <a:r>
              <a:rPr lang="en-US" sz="3200" spc="-1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333333"/>
                </a:solidFill>
                <a:latin typeface="Helvetica Neue"/>
                <a:cs typeface="Helvetica Neue"/>
              </a:rPr>
              <a:t>in</a:t>
            </a:r>
            <a:r>
              <a:rPr lang="en-US" sz="3200" spc="-1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333333"/>
                </a:solidFill>
                <a:latin typeface="Helvetica Neue"/>
                <a:cs typeface="Helvetica Neue"/>
              </a:rPr>
              <a:t>line</a:t>
            </a:r>
            <a:r>
              <a:rPr lang="en-US" sz="3200" spc="-1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333333"/>
                </a:solidFill>
                <a:latin typeface="Helvetica Neue"/>
                <a:cs typeface="Helvetica Neue"/>
              </a:rPr>
              <a:t>in</a:t>
            </a:r>
            <a:r>
              <a:rPr lang="en-US" sz="3200" spc="-1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333333"/>
                </a:solidFill>
                <a:latin typeface="Helvetica Neue"/>
                <a:cs typeface="Helvetica Neue"/>
              </a:rPr>
              <a:t>the</a:t>
            </a:r>
            <a:r>
              <a:rPr lang="en-US"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 hallways. </a:t>
            </a:r>
            <a:r>
              <a:rPr lang="en-US" sz="3200" dirty="0">
                <a:solidFill>
                  <a:srgbClr val="333333"/>
                </a:solidFill>
                <a:latin typeface="Helvetica Neue"/>
                <a:cs typeface="Helvetica Neue"/>
              </a:rPr>
              <a:t>Any</a:t>
            </a:r>
            <a:r>
              <a:rPr lang="en-US"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ideas?</a:t>
            </a:r>
            <a:endParaRPr lang="en-US" sz="3200" dirty="0">
              <a:latin typeface="Helvetica Neue"/>
              <a:cs typeface="Helvetica Neue"/>
            </a:endParaRPr>
          </a:p>
          <a:p>
            <a:pPr marL="12700">
              <a:lnSpc>
                <a:spcPct val="100000"/>
              </a:lnSpc>
              <a:spcBef>
                <a:spcPts val="965"/>
              </a:spcBef>
            </a:pPr>
            <a:endParaRPr sz="2700" dirty="0">
              <a:latin typeface="Helvetica Neue"/>
              <a:cs typeface="Helvetica Neu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79339" rIns="0" bIns="0" rtlCol="0">
            <a:spAutoFit/>
          </a:bodyPr>
          <a:lstStyle/>
          <a:p>
            <a:pPr marL="344805">
              <a:lnSpc>
                <a:spcPct val="100000"/>
              </a:lnSpc>
              <a:spcBef>
                <a:spcPts val="105"/>
              </a:spcBef>
            </a:pPr>
            <a:r>
              <a:rPr sz="7000" spc="-110" dirty="0"/>
              <a:t>Social</a:t>
            </a:r>
            <a:r>
              <a:rPr sz="7000" spc="-385" dirty="0"/>
              <a:t> </a:t>
            </a:r>
            <a:r>
              <a:rPr sz="7000" spc="-110" dirty="0"/>
              <a:t>Skills</a:t>
            </a:r>
            <a:r>
              <a:rPr sz="7000" spc="-370" dirty="0"/>
              <a:t> </a:t>
            </a:r>
            <a:r>
              <a:rPr sz="7000" dirty="0"/>
              <a:t>in</a:t>
            </a:r>
            <a:r>
              <a:rPr sz="7000" spc="-370" dirty="0"/>
              <a:t> </a:t>
            </a:r>
            <a:r>
              <a:rPr sz="7000" spc="-110" dirty="0"/>
              <a:t>Practice</a:t>
            </a:r>
            <a:endParaRPr sz="70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ject 5" descr="Young, blonde child using a handheld monocular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758133" y="2952789"/>
            <a:ext cx="7580921" cy="5026025"/>
          </a:xfrm>
          <a:prstGeom prst="rect">
            <a:avLst/>
          </a:prstGeom>
        </p:spPr>
      </p:pic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xfrm>
            <a:off x="835441" y="2928733"/>
            <a:ext cx="9242425" cy="431047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215"/>
              </a:spcBef>
            </a:pPr>
            <a:r>
              <a:rPr dirty="0"/>
              <a:t>Sensory</a:t>
            </a:r>
            <a:r>
              <a:rPr spc="5" dirty="0"/>
              <a:t> </a:t>
            </a:r>
            <a:r>
              <a:rPr dirty="0"/>
              <a:t>eﬃciency</a:t>
            </a:r>
            <a:r>
              <a:rPr spc="5" dirty="0"/>
              <a:t> </a:t>
            </a:r>
            <a:r>
              <a:rPr dirty="0"/>
              <a:t>includes</a:t>
            </a:r>
            <a:r>
              <a:rPr spc="5" dirty="0"/>
              <a:t> </a:t>
            </a:r>
            <a:r>
              <a:rPr dirty="0"/>
              <a:t>instruction</a:t>
            </a:r>
            <a:r>
              <a:rPr spc="5" dirty="0"/>
              <a:t> </a:t>
            </a:r>
            <a:r>
              <a:rPr dirty="0"/>
              <a:t>in</a:t>
            </a:r>
            <a:r>
              <a:rPr spc="5" dirty="0"/>
              <a:t> </a:t>
            </a:r>
            <a:r>
              <a:rPr dirty="0"/>
              <a:t>the</a:t>
            </a:r>
            <a:r>
              <a:rPr spc="5" dirty="0"/>
              <a:t> </a:t>
            </a:r>
            <a:r>
              <a:rPr dirty="0"/>
              <a:t>use</a:t>
            </a:r>
            <a:r>
              <a:rPr spc="5" dirty="0"/>
              <a:t> </a:t>
            </a:r>
            <a:r>
              <a:rPr dirty="0"/>
              <a:t>of</a:t>
            </a:r>
            <a:r>
              <a:rPr spc="5" dirty="0"/>
              <a:t> </a:t>
            </a:r>
            <a:r>
              <a:rPr spc="-10" dirty="0"/>
              <a:t>vision, </a:t>
            </a:r>
            <a:r>
              <a:rPr dirty="0"/>
              <a:t>hearing,</a:t>
            </a:r>
            <a:r>
              <a:rPr spc="-5" dirty="0"/>
              <a:t> </a:t>
            </a:r>
            <a:r>
              <a:rPr dirty="0"/>
              <a:t>touch, smell, and taste.</a:t>
            </a:r>
            <a:r>
              <a:rPr spc="-5" dirty="0"/>
              <a:t> </a:t>
            </a:r>
            <a:r>
              <a:rPr dirty="0"/>
              <a:t>It also addresses </a:t>
            </a:r>
            <a:r>
              <a:rPr spc="-25" dirty="0"/>
              <a:t>the </a:t>
            </a:r>
            <a:r>
              <a:rPr dirty="0"/>
              <a:t>development</a:t>
            </a:r>
            <a:r>
              <a:rPr spc="-5" dirty="0"/>
              <a:t> </a:t>
            </a:r>
            <a:r>
              <a:rPr dirty="0"/>
              <a:t>of</a:t>
            </a:r>
            <a:r>
              <a:rPr spc="-5" dirty="0"/>
              <a:t> </a:t>
            </a:r>
            <a:r>
              <a:rPr dirty="0"/>
              <a:t>the</a:t>
            </a:r>
            <a:r>
              <a:rPr spc="-5" dirty="0"/>
              <a:t> </a:t>
            </a:r>
            <a:r>
              <a:rPr dirty="0"/>
              <a:t>proprioceptive,</a:t>
            </a:r>
            <a:r>
              <a:rPr spc="-5" dirty="0"/>
              <a:t> </a:t>
            </a:r>
            <a:r>
              <a:rPr dirty="0"/>
              <a:t>kinesthetic,</a:t>
            </a:r>
            <a:r>
              <a:rPr spc="-5" dirty="0"/>
              <a:t> </a:t>
            </a:r>
            <a:r>
              <a:rPr spc="-25" dirty="0"/>
              <a:t>and </a:t>
            </a:r>
            <a:r>
              <a:rPr dirty="0"/>
              <a:t>vestibular systems.</a:t>
            </a:r>
            <a:r>
              <a:rPr spc="10" dirty="0"/>
              <a:t> </a:t>
            </a:r>
            <a:r>
              <a:rPr dirty="0"/>
              <a:t>Learning</a:t>
            </a:r>
            <a:r>
              <a:rPr spc="10" dirty="0"/>
              <a:t> </a:t>
            </a:r>
            <a:r>
              <a:rPr dirty="0"/>
              <a:t>to</a:t>
            </a:r>
            <a:r>
              <a:rPr spc="15" dirty="0"/>
              <a:t> </a:t>
            </a:r>
            <a:r>
              <a:rPr dirty="0"/>
              <a:t>use</a:t>
            </a:r>
            <a:r>
              <a:rPr spc="10" dirty="0"/>
              <a:t> </a:t>
            </a:r>
            <a:r>
              <a:rPr dirty="0"/>
              <a:t>their</a:t>
            </a:r>
            <a:r>
              <a:rPr spc="10" dirty="0"/>
              <a:t> </a:t>
            </a:r>
            <a:r>
              <a:rPr dirty="0"/>
              <a:t>senses</a:t>
            </a:r>
            <a:r>
              <a:rPr spc="15" dirty="0"/>
              <a:t> </a:t>
            </a:r>
            <a:r>
              <a:rPr spc="-10" dirty="0"/>
              <a:t>eﬃciently, </a:t>
            </a:r>
            <a:r>
              <a:rPr dirty="0"/>
              <a:t>including</a:t>
            </a:r>
            <a:r>
              <a:rPr spc="5" dirty="0"/>
              <a:t> </a:t>
            </a:r>
            <a:r>
              <a:rPr dirty="0"/>
              <a:t>the</a:t>
            </a:r>
            <a:r>
              <a:rPr spc="5" dirty="0"/>
              <a:t> </a:t>
            </a:r>
            <a:r>
              <a:rPr dirty="0"/>
              <a:t>use</a:t>
            </a:r>
            <a:r>
              <a:rPr spc="5" dirty="0"/>
              <a:t> </a:t>
            </a:r>
            <a:r>
              <a:rPr dirty="0"/>
              <a:t>of</a:t>
            </a:r>
            <a:r>
              <a:rPr spc="5" dirty="0"/>
              <a:t> </a:t>
            </a:r>
            <a:r>
              <a:rPr dirty="0"/>
              <a:t>optical</a:t>
            </a:r>
            <a:r>
              <a:rPr spc="5" dirty="0"/>
              <a:t> </a:t>
            </a:r>
            <a:r>
              <a:rPr dirty="0"/>
              <a:t>devices,</a:t>
            </a:r>
            <a:r>
              <a:rPr spc="5" dirty="0"/>
              <a:t> </a:t>
            </a:r>
            <a:r>
              <a:rPr dirty="0"/>
              <a:t>will</a:t>
            </a:r>
            <a:r>
              <a:rPr spc="5" dirty="0"/>
              <a:t> </a:t>
            </a:r>
            <a:r>
              <a:rPr dirty="0"/>
              <a:t>enable</a:t>
            </a:r>
            <a:r>
              <a:rPr spc="5" dirty="0"/>
              <a:t> </a:t>
            </a:r>
            <a:r>
              <a:rPr spc="-10" dirty="0"/>
              <a:t>students </a:t>
            </a:r>
            <a:r>
              <a:rPr dirty="0"/>
              <a:t>with</a:t>
            </a:r>
            <a:r>
              <a:rPr spc="5" dirty="0"/>
              <a:t> </a:t>
            </a:r>
            <a:r>
              <a:rPr dirty="0"/>
              <a:t>visual</a:t>
            </a:r>
            <a:r>
              <a:rPr spc="5" dirty="0"/>
              <a:t> </a:t>
            </a:r>
            <a:r>
              <a:rPr dirty="0"/>
              <a:t>impairments</a:t>
            </a:r>
            <a:r>
              <a:rPr spc="5" dirty="0"/>
              <a:t> </a:t>
            </a:r>
            <a:r>
              <a:rPr dirty="0"/>
              <a:t>to</a:t>
            </a:r>
            <a:r>
              <a:rPr spc="5" dirty="0"/>
              <a:t> </a:t>
            </a:r>
            <a:r>
              <a:rPr dirty="0"/>
              <a:t>access</a:t>
            </a:r>
            <a:r>
              <a:rPr spc="5" dirty="0"/>
              <a:t> </a:t>
            </a:r>
            <a:r>
              <a:rPr dirty="0"/>
              <a:t>and</a:t>
            </a:r>
            <a:r>
              <a:rPr spc="5" dirty="0"/>
              <a:t> </a:t>
            </a:r>
            <a:r>
              <a:rPr dirty="0"/>
              <a:t>participate</a:t>
            </a:r>
            <a:r>
              <a:rPr spc="5" dirty="0"/>
              <a:t> </a:t>
            </a:r>
            <a:r>
              <a:rPr spc="-25" dirty="0"/>
              <a:t>in </a:t>
            </a:r>
            <a:r>
              <a:rPr dirty="0"/>
              <a:t>activities</a:t>
            </a:r>
            <a:r>
              <a:rPr spc="5" dirty="0"/>
              <a:t> </a:t>
            </a:r>
            <a:r>
              <a:rPr dirty="0"/>
              <a:t>in</a:t>
            </a:r>
            <a:r>
              <a:rPr spc="5" dirty="0"/>
              <a:t> </a:t>
            </a:r>
            <a:r>
              <a:rPr dirty="0"/>
              <a:t>school,</a:t>
            </a:r>
            <a:r>
              <a:rPr spc="5" dirty="0"/>
              <a:t> </a:t>
            </a:r>
            <a:r>
              <a:rPr dirty="0"/>
              <a:t>home,</a:t>
            </a:r>
            <a:r>
              <a:rPr spc="5" dirty="0"/>
              <a:t> </a:t>
            </a:r>
            <a:r>
              <a:rPr dirty="0"/>
              <a:t>and</a:t>
            </a:r>
            <a:r>
              <a:rPr spc="5" dirty="0"/>
              <a:t> </a:t>
            </a:r>
            <a:r>
              <a:rPr dirty="0"/>
              <a:t>community</a:t>
            </a:r>
            <a:r>
              <a:rPr spc="5" dirty="0"/>
              <a:t> </a:t>
            </a:r>
            <a:r>
              <a:rPr spc="-10" dirty="0"/>
              <a:t>environments.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79339" rIns="0" bIns="0" rtlCol="0">
            <a:spAutoFit/>
          </a:bodyPr>
          <a:lstStyle/>
          <a:p>
            <a:pPr marL="344805">
              <a:lnSpc>
                <a:spcPct val="100000"/>
              </a:lnSpc>
              <a:spcBef>
                <a:spcPts val="105"/>
              </a:spcBef>
            </a:pPr>
            <a:r>
              <a:rPr sz="7000" spc="-114" dirty="0"/>
              <a:t>Sensory</a:t>
            </a:r>
            <a:r>
              <a:rPr sz="7000" spc="-345" dirty="0"/>
              <a:t> </a:t>
            </a:r>
            <a:r>
              <a:rPr sz="7000" spc="-135" dirty="0"/>
              <a:t>Efficiency</a:t>
            </a:r>
            <a:endParaRPr sz="70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35441" y="2816378"/>
            <a:ext cx="13471525" cy="6947671"/>
          </a:xfrm>
          <a:prstGeom prst="rect">
            <a:avLst/>
          </a:prstGeom>
        </p:spPr>
        <p:txBody>
          <a:bodyPr vert="horz" wrap="square" lIns="0" tIns="136525" rIns="0" bIns="0" rtlCol="0">
            <a:spAutoFit/>
          </a:bodyPr>
          <a:lstStyle/>
          <a:p>
            <a:pPr marL="12700">
              <a:lnSpc>
                <a:spcPct val="150000"/>
              </a:lnSpc>
              <a:spcBef>
                <a:spcPts val="1075"/>
              </a:spcBef>
            </a:pP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Questions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to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ask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your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VI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spc="-10" dirty="0">
                <a:solidFill>
                  <a:srgbClr val="333333"/>
                </a:solidFill>
                <a:latin typeface="Helvetica Neue"/>
                <a:cs typeface="Helvetica Neue"/>
              </a:rPr>
              <a:t>Learners:</a:t>
            </a:r>
            <a:endParaRPr sz="3200" dirty="0">
              <a:latin typeface="Helvetica Neue"/>
              <a:cs typeface="Helvetica Neue"/>
            </a:endParaRPr>
          </a:p>
          <a:p>
            <a:pPr marL="469900" marR="1527175" indent="-457200">
              <a:lnSpc>
                <a:spcPct val="150000"/>
              </a:lnSpc>
              <a:spcBef>
                <a:spcPts val="10"/>
              </a:spcBef>
              <a:buFont typeface="Arial" panose="020B0604020202020204" pitchFamily="34" charset="0"/>
              <a:buChar char="•"/>
            </a:pP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Is</a:t>
            </a:r>
            <a:r>
              <a:rPr sz="3200" spc="-1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there a way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you could see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more of what's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going on at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the assembly 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today? </a:t>
            </a:r>
            <a:endParaRPr lang="en-US" sz="3200" spc="-10" dirty="0">
              <a:solidFill>
                <a:srgbClr val="333333"/>
              </a:solidFill>
              <a:latin typeface="Helvetica Neue"/>
              <a:cs typeface="Helvetica Neue"/>
            </a:endParaRPr>
          </a:p>
          <a:p>
            <a:pPr marL="469900" marR="1527175" indent="-457200">
              <a:lnSpc>
                <a:spcPct val="150000"/>
              </a:lnSpc>
              <a:spcBef>
                <a:spcPts val="10"/>
              </a:spcBef>
              <a:buFont typeface="Arial" panose="020B0604020202020204" pitchFamily="34" charset="0"/>
              <a:buChar char="•"/>
            </a:pP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I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love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this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tool!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Can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we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tell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the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class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about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spc="-25" dirty="0">
                <a:solidFill>
                  <a:srgbClr val="333333"/>
                </a:solidFill>
                <a:latin typeface="Helvetica Neue"/>
                <a:cs typeface="Helvetica Neue"/>
              </a:rPr>
              <a:t>it?</a:t>
            </a:r>
            <a:endParaRPr lang="en-US" sz="3200" spc="-25" dirty="0">
              <a:solidFill>
                <a:srgbClr val="333333"/>
              </a:solidFill>
              <a:latin typeface="Helvetica Neue"/>
              <a:cs typeface="Helvetica Neue"/>
            </a:endParaRPr>
          </a:p>
          <a:p>
            <a:pPr marL="12700" marR="1527175">
              <a:lnSpc>
                <a:spcPct val="150000"/>
              </a:lnSpc>
              <a:spcBef>
                <a:spcPts val="10"/>
              </a:spcBef>
            </a:pPr>
            <a:endParaRPr sz="3200" dirty="0">
              <a:latin typeface="Helvetica Neue"/>
              <a:cs typeface="Helvetica Neue"/>
            </a:endParaRPr>
          </a:p>
          <a:p>
            <a:pPr marL="12700">
              <a:lnSpc>
                <a:spcPct val="150000"/>
              </a:lnSpc>
              <a:spcBef>
                <a:spcPts val="5"/>
              </a:spcBef>
            </a:pP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Questions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to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ask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your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VI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spc="-10" dirty="0">
                <a:solidFill>
                  <a:srgbClr val="333333"/>
                </a:solidFill>
                <a:latin typeface="Helvetica Neue"/>
                <a:cs typeface="Helvetica Neue"/>
              </a:rPr>
              <a:t>Team:</a:t>
            </a:r>
            <a:endParaRPr sz="3200" dirty="0">
              <a:latin typeface="Helvetica Neue"/>
              <a:cs typeface="Helvetica Neue"/>
            </a:endParaRPr>
          </a:p>
          <a:p>
            <a:pPr marL="469900" indent="-457200">
              <a:lnSpc>
                <a:spcPct val="150000"/>
              </a:lnSpc>
              <a:spcBef>
                <a:spcPts val="975"/>
              </a:spcBef>
              <a:buFont typeface="Arial" panose="020B0604020202020204" pitchFamily="34" charset="0"/>
              <a:buChar char="•"/>
            </a:pP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What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is</a:t>
            </a:r>
            <a:r>
              <a:rPr sz="3200" spc="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the</a:t>
            </a:r>
            <a:r>
              <a:rPr sz="3200" spc="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best</a:t>
            </a:r>
            <a:r>
              <a:rPr sz="3200" spc="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lighting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for</a:t>
            </a:r>
            <a:r>
              <a:rPr sz="3200" spc="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our</a:t>
            </a:r>
            <a:r>
              <a:rPr sz="3200" spc="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learner</a:t>
            </a:r>
            <a:r>
              <a:rPr sz="3200" spc="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to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have</a:t>
            </a:r>
            <a:r>
              <a:rPr sz="3200" spc="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in</a:t>
            </a:r>
            <a:r>
              <a:rPr sz="3200" spc="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the</a:t>
            </a:r>
            <a:r>
              <a:rPr sz="3200" spc="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classroom?</a:t>
            </a:r>
            <a:endParaRPr sz="3200" dirty="0">
              <a:latin typeface="Helvetica Neue"/>
              <a:cs typeface="Helvetica Neue"/>
            </a:endParaRPr>
          </a:p>
          <a:p>
            <a:pPr marL="469900" indent="-457200">
              <a:lnSpc>
                <a:spcPct val="150000"/>
              </a:lnSpc>
              <a:spcBef>
                <a:spcPts val="965"/>
              </a:spcBef>
              <a:buFont typeface="Arial" panose="020B0604020202020204" pitchFamily="34" charset="0"/>
              <a:buChar char="•"/>
              <a:tabLst>
                <a:tab pos="11812905" algn="l"/>
              </a:tabLst>
            </a:pP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We</a:t>
            </a:r>
            <a:r>
              <a:rPr sz="3200" spc="-2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seem</a:t>
            </a:r>
            <a:r>
              <a:rPr sz="3200" spc="-2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really</a:t>
            </a:r>
            <a:r>
              <a:rPr sz="3200" spc="-2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disoriented</a:t>
            </a:r>
            <a:r>
              <a:rPr sz="3200" spc="-2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in</a:t>
            </a:r>
            <a:r>
              <a:rPr sz="3200" spc="-2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crowded</a:t>
            </a:r>
            <a:r>
              <a:rPr sz="3200" spc="-2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places</a:t>
            </a:r>
            <a:r>
              <a:rPr sz="3200" spc="-2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or</a:t>
            </a:r>
            <a:r>
              <a:rPr sz="3200" spc="-2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when</a:t>
            </a:r>
            <a:r>
              <a:rPr sz="3200" spc="-2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there's</a:t>
            </a:r>
            <a:r>
              <a:rPr sz="3200" spc="-2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lots</a:t>
            </a:r>
            <a:r>
              <a:rPr sz="3200" spc="-2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of</a:t>
            </a:r>
            <a:r>
              <a:rPr sz="3200" spc="-2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noise.</a:t>
            </a:r>
            <a:r>
              <a:rPr lang="en-US"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Thoughts?</a:t>
            </a:r>
            <a:endParaRPr sz="3200" dirty="0">
              <a:latin typeface="Helvetica Neue"/>
              <a:cs typeface="Helvetica Neue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23917" y="888736"/>
            <a:ext cx="14482444" cy="1093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0" spc="-114" dirty="0"/>
              <a:t>Sensory</a:t>
            </a:r>
            <a:r>
              <a:rPr sz="7000" spc="-365" dirty="0"/>
              <a:t> </a:t>
            </a:r>
            <a:r>
              <a:rPr sz="7000" spc="-140" dirty="0"/>
              <a:t>Efficiency</a:t>
            </a:r>
            <a:r>
              <a:rPr sz="7000" spc="-350" dirty="0"/>
              <a:t> </a:t>
            </a:r>
            <a:r>
              <a:rPr sz="7000" spc="-110" dirty="0"/>
              <a:t>Skills</a:t>
            </a:r>
            <a:r>
              <a:rPr sz="7000" spc="-355" dirty="0"/>
              <a:t> </a:t>
            </a:r>
            <a:r>
              <a:rPr sz="7000" dirty="0"/>
              <a:t>in</a:t>
            </a:r>
            <a:r>
              <a:rPr sz="7000" spc="-355" dirty="0"/>
              <a:t> </a:t>
            </a:r>
            <a:r>
              <a:rPr sz="7000" spc="-95" dirty="0"/>
              <a:t>Practice</a:t>
            </a:r>
            <a:endParaRPr sz="70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ject 5" descr="Three goal ball players wearing red jerseys and black pants at the Paralympics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66450" y="2928733"/>
            <a:ext cx="7539037" cy="5026024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1021715" y="2944145"/>
            <a:ext cx="9030335" cy="3628172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229"/>
              </a:spcBef>
            </a:pPr>
            <a:r>
              <a:rPr sz="3200" dirty="0">
                <a:latin typeface="Helvetica Neue"/>
                <a:cs typeface="Helvetica Neue"/>
              </a:rPr>
              <a:t>Instruction</a:t>
            </a:r>
            <a:r>
              <a:rPr sz="3200" spc="-20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in</a:t>
            </a:r>
            <a:r>
              <a:rPr sz="3200" spc="-20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recreation</a:t>
            </a:r>
            <a:r>
              <a:rPr sz="3200" spc="-20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and</a:t>
            </a:r>
            <a:r>
              <a:rPr sz="3200" spc="-20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leisure</a:t>
            </a:r>
            <a:r>
              <a:rPr sz="3200" spc="-20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skills</a:t>
            </a:r>
            <a:r>
              <a:rPr sz="3200" spc="-20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will</a:t>
            </a:r>
            <a:r>
              <a:rPr sz="3200" spc="-20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ensure</a:t>
            </a:r>
            <a:r>
              <a:rPr sz="3200" spc="-20" dirty="0">
                <a:latin typeface="Helvetica Neue"/>
                <a:cs typeface="Helvetica Neue"/>
              </a:rPr>
              <a:t> that </a:t>
            </a:r>
            <a:r>
              <a:rPr sz="3200" dirty="0">
                <a:latin typeface="Helvetica Neue"/>
                <a:cs typeface="Helvetica Neue"/>
              </a:rPr>
              <a:t>students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with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visual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impairments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will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have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opportunities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spc="-25" dirty="0">
                <a:latin typeface="Helvetica Neue"/>
                <a:cs typeface="Helvetica Neue"/>
              </a:rPr>
              <a:t>to </a:t>
            </a:r>
            <a:r>
              <a:rPr sz="3200" dirty="0">
                <a:latin typeface="Helvetica Neue"/>
                <a:cs typeface="Helvetica Neue"/>
              </a:rPr>
              <a:t>explore, experience, and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choose physical and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spc="-10" dirty="0">
                <a:latin typeface="Helvetica Neue"/>
                <a:cs typeface="Helvetica Neue"/>
              </a:rPr>
              <a:t>leisure-</a:t>
            </a:r>
            <a:r>
              <a:rPr sz="3200" spc="-20" dirty="0">
                <a:latin typeface="Helvetica Neue"/>
                <a:cs typeface="Helvetica Neue"/>
              </a:rPr>
              <a:t>time </a:t>
            </a:r>
            <a:r>
              <a:rPr sz="3200" dirty="0">
                <a:latin typeface="Helvetica Neue"/>
                <a:cs typeface="Helvetica Neue"/>
              </a:rPr>
              <a:t>activities,</a:t>
            </a:r>
            <a:r>
              <a:rPr sz="3200" spc="-20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both</a:t>
            </a:r>
            <a:r>
              <a:rPr sz="3200" spc="-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organized</a:t>
            </a:r>
            <a:r>
              <a:rPr sz="3200" spc="-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and</a:t>
            </a:r>
            <a:r>
              <a:rPr sz="3200" spc="-10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individual,</a:t>
            </a:r>
            <a:r>
              <a:rPr sz="3200" spc="-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that</a:t>
            </a:r>
            <a:r>
              <a:rPr sz="3200" spc="-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they</a:t>
            </a:r>
            <a:r>
              <a:rPr sz="3200" spc="-5" dirty="0">
                <a:latin typeface="Helvetica Neue"/>
                <a:cs typeface="Helvetica Neue"/>
              </a:rPr>
              <a:t> </a:t>
            </a:r>
            <a:r>
              <a:rPr sz="3200" spc="-10" dirty="0">
                <a:latin typeface="Helvetica Neue"/>
                <a:cs typeface="Helvetica Neue"/>
              </a:rPr>
              <a:t>enjoy.</a:t>
            </a:r>
            <a:endParaRPr sz="3200" dirty="0">
              <a:latin typeface="Helvetica Neue"/>
              <a:cs typeface="Helvetica Neue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23917" y="888736"/>
            <a:ext cx="8538210" cy="1093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0" spc="-140" dirty="0"/>
              <a:t>Recreation</a:t>
            </a:r>
            <a:r>
              <a:rPr sz="7000" spc="-295" dirty="0"/>
              <a:t> </a:t>
            </a:r>
            <a:r>
              <a:rPr sz="7000" dirty="0"/>
              <a:t>&amp;</a:t>
            </a:r>
            <a:r>
              <a:rPr sz="7000" spc="-295" dirty="0"/>
              <a:t> </a:t>
            </a:r>
            <a:r>
              <a:rPr sz="7000" spc="-114" dirty="0"/>
              <a:t>Leisure</a:t>
            </a:r>
            <a:endParaRPr sz="70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35441" y="2816378"/>
            <a:ext cx="18173700" cy="6619376"/>
          </a:xfrm>
          <a:prstGeom prst="rect">
            <a:avLst/>
          </a:prstGeom>
        </p:spPr>
        <p:txBody>
          <a:bodyPr vert="horz" wrap="square" lIns="0" tIns="136525" rIns="0" bIns="0" rtlCol="0">
            <a:spAutoFit/>
          </a:bodyPr>
          <a:lstStyle/>
          <a:p>
            <a:pPr marL="12700">
              <a:lnSpc>
                <a:spcPct val="150000"/>
              </a:lnSpc>
              <a:spcBef>
                <a:spcPts val="1075"/>
              </a:spcBef>
            </a:pP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Questions</a:t>
            </a:r>
            <a:r>
              <a:rPr sz="3200" b="1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to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ask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your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spc="-10" dirty="0">
                <a:solidFill>
                  <a:srgbClr val="333333"/>
                </a:solidFill>
                <a:latin typeface="Helvetica Neue"/>
                <a:cs typeface="Helvetica Neue"/>
              </a:rPr>
              <a:t>learners:</a:t>
            </a:r>
            <a:endParaRPr sz="3200" dirty="0">
              <a:latin typeface="Helvetica Neue"/>
              <a:cs typeface="Helvetica Neue"/>
            </a:endParaRPr>
          </a:p>
          <a:p>
            <a:pPr marL="469900" indent="-457200">
              <a:lnSpc>
                <a:spcPct val="150000"/>
              </a:lnSpc>
              <a:spcBef>
                <a:spcPts val="975"/>
              </a:spcBef>
              <a:buFont typeface="Arial" panose="020B0604020202020204" pitchFamily="34" charset="0"/>
              <a:buChar char="•"/>
            </a:pP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What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are your favorite things to do outside of 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school?</a:t>
            </a:r>
            <a:endParaRPr sz="3200" dirty="0">
              <a:latin typeface="Helvetica Neue"/>
              <a:cs typeface="Helvetica Neue"/>
            </a:endParaRPr>
          </a:p>
          <a:p>
            <a:pPr marL="469900" marR="5080" indent="-457200">
              <a:lnSpc>
                <a:spcPct val="150000"/>
              </a:lnSpc>
              <a:spcBef>
                <a:spcPts val="1090"/>
              </a:spcBef>
              <a:buFont typeface="Arial" panose="020B0604020202020204" pitchFamily="34" charset="0"/>
              <a:buChar char="•"/>
            </a:pP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We</a:t>
            </a:r>
            <a:r>
              <a:rPr sz="3200" spc="-2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are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going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to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play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a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game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tomorrow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that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I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really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want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to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be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fun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for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you.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Here's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how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it's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played</a:t>
            </a:r>
            <a:r>
              <a:rPr lang="en-US"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. W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hat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will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work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spc="-20" dirty="0">
                <a:solidFill>
                  <a:srgbClr val="333333"/>
                </a:solidFill>
                <a:latin typeface="Helvetica Neue"/>
                <a:cs typeface="Helvetica Neue"/>
              </a:rPr>
              <a:t>best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for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spc="-20" dirty="0">
                <a:solidFill>
                  <a:srgbClr val="333333"/>
                </a:solidFill>
                <a:latin typeface="Helvetica Neue"/>
                <a:cs typeface="Helvetica Neue"/>
              </a:rPr>
              <a:t>you?</a:t>
            </a:r>
            <a:endParaRPr lang="en-US" sz="3200" spc="-20" dirty="0">
              <a:solidFill>
                <a:srgbClr val="333333"/>
              </a:solidFill>
              <a:latin typeface="Helvetica Neue"/>
              <a:cs typeface="Helvetica Neue"/>
            </a:endParaRPr>
          </a:p>
          <a:p>
            <a:pPr marL="12700" marR="5080">
              <a:lnSpc>
                <a:spcPct val="150000"/>
              </a:lnSpc>
              <a:spcBef>
                <a:spcPts val="1090"/>
              </a:spcBef>
            </a:pPr>
            <a:endParaRPr sz="3200" dirty="0">
              <a:latin typeface="Helvetica Neue"/>
              <a:cs typeface="Helvetica Neue"/>
            </a:endParaRPr>
          </a:p>
          <a:p>
            <a:pPr marL="12700">
              <a:lnSpc>
                <a:spcPct val="150000"/>
              </a:lnSpc>
            </a:pP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Questions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to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ask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your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VI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spc="-10" dirty="0">
                <a:solidFill>
                  <a:srgbClr val="333333"/>
                </a:solidFill>
                <a:latin typeface="Helvetica Neue"/>
                <a:cs typeface="Helvetica Neue"/>
              </a:rPr>
              <a:t>Team:</a:t>
            </a:r>
            <a:endParaRPr sz="3200" dirty="0">
              <a:latin typeface="Helvetica Neue"/>
              <a:cs typeface="Helvetica Neue"/>
            </a:endParaRPr>
          </a:p>
          <a:p>
            <a:pPr marL="469900" indent="-457200">
              <a:lnSpc>
                <a:spcPct val="150000"/>
              </a:lnSpc>
              <a:spcBef>
                <a:spcPts val="975"/>
              </a:spcBef>
              <a:buFont typeface="Arial" panose="020B0604020202020204" pitchFamily="34" charset="0"/>
              <a:buChar char="•"/>
            </a:pP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I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notice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we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don't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have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any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after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school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activities</a:t>
            </a:r>
            <a:r>
              <a:rPr lang="en-US"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. What are your thoughts?</a:t>
            </a:r>
          </a:p>
          <a:p>
            <a:pPr marL="469900" indent="-457200">
              <a:lnSpc>
                <a:spcPct val="150000"/>
              </a:lnSpc>
              <a:spcBef>
                <a:spcPts val="975"/>
              </a:spcBef>
              <a:buFont typeface="Arial" panose="020B0604020202020204" pitchFamily="34" charset="0"/>
              <a:buChar char="•"/>
            </a:pP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We</a:t>
            </a:r>
            <a:r>
              <a:rPr sz="3200" spc="-1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look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like</a:t>
            </a:r>
            <a:r>
              <a:rPr sz="3200" spc="-1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we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don't</a:t>
            </a:r>
            <a:r>
              <a:rPr sz="3200" spc="-1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really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know</a:t>
            </a:r>
            <a:r>
              <a:rPr sz="3200" spc="-1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what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to</a:t>
            </a:r>
            <a:r>
              <a:rPr sz="3200" spc="-1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do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during</a:t>
            </a:r>
            <a:r>
              <a:rPr sz="3200" spc="-1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indoor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 recess.</a:t>
            </a:r>
            <a:r>
              <a:rPr lang="en-US"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 Do you have any ideas?</a:t>
            </a:r>
            <a:endParaRPr sz="3200" dirty="0">
              <a:latin typeface="Helvetica Neue"/>
              <a:cs typeface="Helvetica Neue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79339" rIns="0" bIns="0" rtlCol="0">
            <a:spAutoFit/>
          </a:bodyPr>
          <a:lstStyle/>
          <a:p>
            <a:pPr marL="344805">
              <a:lnSpc>
                <a:spcPct val="100000"/>
              </a:lnSpc>
              <a:spcBef>
                <a:spcPts val="105"/>
              </a:spcBef>
            </a:pPr>
            <a:r>
              <a:rPr sz="7000" spc="-140" dirty="0"/>
              <a:t>Recreation</a:t>
            </a:r>
            <a:r>
              <a:rPr sz="7000" spc="-340" dirty="0"/>
              <a:t> </a:t>
            </a:r>
            <a:r>
              <a:rPr sz="7000" dirty="0"/>
              <a:t>&amp;</a:t>
            </a:r>
            <a:r>
              <a:rPr sz="7000" spc="-340" dirty="0"/>
              <a:t> </a:t>
            </a:r>
            <a:r>
              <a:rPr sz="7000" spc="-135" dirty="0"/>
              <a:t>Leisure</a:t>
            </a:r>
            <a:r>
              <a:rPr sz="7000" spc="-335" dirty="0"/>
              <a:t> </a:t>
            </a:r>
            <a:r>
              <a:rPr sz="7000" spc="-110" dirty="0"/>
              <a:t>Skills</a:t>
            </a:r>
            <a:r>
              <a:rPr sz="7000" spc="-340" dirty="0"/>
              <a:t> </a:t>
            </a:r>
            <a:r>
              <a:rPr sz="7000" dirty="0"/>
              <a:t>in</a:t>
            </a:r>
            <a:r>
              <a:rPr sz="7000" spc="-335" dirty="0"/>
              <a:t> </a:t>
            </a:r>
            <a:r>
              <a:rPr sz="7000" spc="-95" dirty="0"/>
              <a:t>Practice</a:t>
            </a:r>
            <a:endParaRPr sz="70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ject 5" descr="A student types on a refreshable braille display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804650" y="2928733"/>
            <a:ext cx="5158977" cy="3168111"/>
          </a:xfrm>
          <a:prstGeom prst="rect">
            <a:avLst/>
          </a:prstGeom>
        </p:spPr>
      </p:pic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xfrm>
            <a:off x="1060450" y="2928733"/>
            <a:ext cx="9242425" cy="511537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215"/>
              </a:spcBef>
            </a:pP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Access</a:t>
            </a:r>
            <a:r>
              <a:rPr sz="2800" spc="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technology</a:t>
            </a:r>
            <a:r>
              <a:rPr sz="2800" spc="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is</a:t>
            </a:r>
            <a:r>
              <a:rPr sz="2800" spc="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</a:t>
            </a:r>
            <a:r>
              <a:rPr sz="2800" spc="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term</a:t>
            </a:r>
            <a:r>
              <a:rPr sz="2800" spc="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to</a:t>
            </a:r>
            <a:r>
              <a:rPr sz="2800" spc="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describe</a:t>
            </a:r>
            <a:r>
              <a:rPr sz="2800" spc="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the</a:t>
            </a:r>
            <a:r>
              <a:rPr sz="2800" spc="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assistive</a:t>
            </a:r>
            <a:r>
              <a:rPr sz="2800" spc="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spc="-2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and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adaptive</a:t>
            </a:r>
            <a:r>
              <a:rPr sz="2800" spc="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tools</a:t>
            </a:r>
            <a:r>
              <a:rPr sz="2800" spc="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as</a:t>
            </a:r>
            <a:r>
              <a:rPr sz="2800" spc="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well</a:t>
            </a:r>
            <a:r>
              <a:rPr sz="2800" spc="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as</a:t>
            </a:r>
            <a:r>
              <a:rPr sz="2800" spc="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instructional</a:t>
            </a:r>
            <a:r>
              <a:rPr sz="2800" spc="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services</a:t>
            </a:r>
            <a:r>
              <a:rPr sz="2800" spc="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that</a:t>
            </a:r>
            <a:r>
              <a:rPr sz="2800" spc="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spc="-2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can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enhance</a:t>
            </a:r>
            <a:r>
              <a:rPr sz="2800" spc="1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communication,</a:t>
            </a:r>
            <a:r>
              <a:rPr sz="2800" spc="1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access,</a:t>
            </a:r>
            <a:r>
              <a:rPr sz="2800" spc="1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and</a:t>
            </a:r>
            <a:r>
              <a:rPr sz="2800" spc="1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learning.</a:t>
            </a:r>
            <a:r>
              <a:rPr sz="2800" spc="1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It</a:t>
            </a:r>
            <a:r>
              <a:rPr sz="2800" spc="1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spc="-2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can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include</a:t>
            </a:r>
            <a:r>
              <a:rPr sz="2800" spc="-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electronic</a:t>
            </a:r>
            <a:r>
              <a:rPr sz="2800" spc="-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equipment such</a:t>
            </a:r>
            <a:r>
              <a:rPr sz="2800" spc="-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as</a:t>
            </a:r>
            <a:r>
              <a:rPr sz="2800" spc="-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switches, </a:t>
            </a:r>
            <a:r>
              <a:rPr sz="2800" spc="-1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mobile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devices,</a:t>
            </a:r>
            <a:r>
              <a:rPr sz="2800" spc="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and</a:t>
            </a:r>
            <a:r>
              <a:rPr sz="2800" spc="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portable</a:t>
            </a:r>
            <a:r>
              <a:rPr sz="2800" spc="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notetakers;</a:t>
            </a:r>
            <a:r>
              <a:rPr sz="2800" spc="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computer</a:t>
            </a:r>
            <a:r>
              <a:rPr sz="2800" spc="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access</a:t>
            </a:r>
            <a:r>
              <a:rPr sz="2800" spc="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such</a:t>
            </a:r>
            <a:r>
              <a:rPr sz="2800" spc="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spc="-2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as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magnification</a:t>
            </a:r>
            <a:r>
              <a:rPr sz="2800" spc="-2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software,</a:t>
            </a:r>
            <a:r>
              <a:rPr sz="2800" spc="-2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screen</a:t>
            </a:r>
            <a:r>
              <a:rPr sz="2800" spc="-2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readers,</a:t>
            </a:r>
            <a:r>
              <a:rPr sz="2800" spc="-2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and</a:t>
            </a:r>
            <a:r>
              <a:rPr sz="2800" spc="-2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spc="-1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keyboarding;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and</a:t>
            </a:r>
            <a:r>
              <a:rPr sz="2800" spc="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low-tech</a:t>
            </a:r>
            <a:r>
              <a:rPr sz="2800" spc="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devices</a:t>
            </a:r>
            <a:r>
              <a:rPr sz="2800" spc="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such</a:t>
            </a:r>
            <a:r>
              <a:rPr sz="2800" spc="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as</a:t>
            </a:r>
            <a:r>
              <a:rPr sz="2800" spc="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an</a:t>
            </a:r>
            <a:r>
              <a:rPr sz="2800" spc="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abacus</a:t>
            </a:r>
            <a:r>
              <a:rPr sz="2800" spc="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or</a:t>
            </a:r>
            <a:r>
              <a:rPr sz="2800" spc="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</a:t>
            </a:r>
            <a:r>
              <a:rPr sz="2800" spc="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sz="2800" spc="-1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brailler.</a:t>
            </a:r>
            <a:endParaRPr sz="28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79339" rIns="0" bIns="0" rtlCol="0">
            <a:spAutoFit/>
          </a:bodyPr>
          <a:lstStyle/>
          <a:p>
            <a:pPr marL="344805">
              <a:lnSpc>
                <a:spcPct val="100000"/>
              </a:lnSpc>
              <a:spcBef>
                <a:spcPts val="105"/>
              </a:spcBef>
            </a:pPr>
            <a:r>
              <a:rPr sz="7000" spc="-110" dirty="0"/>
              <a:t>Access</a:t>
            </a:r>
            <a:r>
              <a:rPr sz="7000" spc="-345" dirty="0"/>
              <a:t> </a:t>
            </a:r>
            <a:r>
              <a:rPr sz="7000" spc="-900" dirty="0"/>
              <a:t>T</a:t>
            </a:r>
            <a:r>
              <a:rPr sz="7000" spc="-125" dirty="0"/>
              <a:t>echnology</a:t>
            </a:r>
            <a:endParaRPr sz="7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object 5" descr="Vision Evaluation letter sign with a large E at the top and letters decreasing in size until the bottom line shows D E F P 0 T E C"/>
          <p:cNvGrpSpPr/>
          <p:nvPr/>
        </p:nvGrpSpPr>
        <p:grpSpPr>
          <a:xfrm>
            <a:off x="13176250" y="2584417"/>
            <a:ext cx="5671820" cy="7462520"/>
            <a:chOff x="12301196" y="1454399"/>
            <a:chExt cx="5671820" cy="7462520"/>
          </a:xfrm>
        </p:grpSpPr>
        <p:pic>
          <p:nvPicPr>
            <p:cNvPr id="6" name="object 6" descr="A black background with a black square&#10;&#10;Description automatically generated with medium confidence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327373" y="1480576"/>
              <a:ext cx="5618948" cy="7409601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2327373" y="1480576"/>
              <a:ext cx="5619115" cy="7409815"/>
            </a:xfrm>
            <a:custGeom>
              <a:avLst/>
              <a:gdLst/>
              <a:ahLst/>
              <a:cxnLst/>
              <a:rect l="l" t="t" r="r" b="b"/>
              <a:pathLst>
                <a:path w="5619115" h="7409815">
                  <a:moveTo>
                    <a:pt x="0" y="0"/>
                  </a:moveTo>
                  <a:lnTo>
                    <a:pt x="5618948" y="0"/>
                  </a:lnTo>
                  <a:lnTo>
                    <a:pt x="5618948" y="7409601"/>
                  </a:lnTo>
                  <a:lnTo>
                    <a:pt x="0" y="7409601"/>
                  </a:lnTo>
                  <a:lnTo>
                    <a:pt x="0" y="0"/>
                  </a:lnTo>
                  <a:close/>
                </a:path>
              </a:pathLst>
            </a:custGeom>
            <a:ln w="5235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" name="object 2"/>
          <p:cNvSpPr txBox="1"/>
          <p:nvPr/>
        </p:nvSpPr>
        <p:spPr>
          <a:xfrm>
            <a:off x="1023917" y="2584417"/>
            <a:ext cx="10171133" cy="8535093"/>
          </a:xfrm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288290" marR="161290" indent="-275590" algn="l">
              <a:spcBef>
                <a:spcPts val="35"/>
              </a:spcBef>
              <a:spcAft>
                <a:spcPts val="800"/>
              </a:spcAft>
              <a:buSzPct val="123529"/>
              <a:buChar char="•"/>
              <a:tabLst>
                <a:tab pos="288290" algn="l"/>
              </a:tabLst>
            </a:pP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Most</a:t>
            </a:r>
            <a:r>
              <a:rPr sz="28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learners</a:t>
            </a:r>
            <a:r>
              <a:rPr sz="28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with</a:t>
            </a:r>
            <a:r>
              <a:rPr sz="28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a</a:t>
            </a:r>
            <a:r>
              <a:rPr sz="28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visual impairment</a:t>
            </a:r>
            <a:r>
              <a:rPr sz="28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have</a:t>
            </a:r>
            <a:r>
              <a:rPr sz="28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spc="-10" dirty="0">
                <a:solidFill>
                  <a:srgbClr val="1D1D1D"/>
                </a:solidFill>
                <a:latin typeface="Helvetica Neue"/>
                <a:cs typeface="Helvetica Neue"/>
              </a:rPr>
              <a:t>decreased acuity.</a:t>
            </a:r>
            <a:endParaRPr lang="en-US" sz="2800" spc="-10" dirty="0">
              <a:latin typeface="Helvetica Neue"/>
              <a:cs typeface="Helvetica Neue"/>
            </a:endParaRPr>
          </a:p>
          <a:p>
            <a:pPr marL="288290" marR="161290" lvl="2" indent="-275590" algn="l">
              <a:spcBef>
                <a:spcPts val="35"/>
              </a:spcBef>
              <a:spcAft>
                <a:spcPts val="800"/>
              </a:spcAft>
              <a:buSzPct val="123529"/>
              <a:buChar char="•"/>
              <a:tabLst>
                <a:tab pos="288290" algn="l"/>
              </a:tabLst>
            </a:pP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This means WITH glasses ON, their visual acuity </a:t>
            </a:r>
            <a:r>
              <a:rPr sz="2800" spc="-25" dirty="0">
                <a:solidFill>
                  <a:srgbClr val="1D1D1D"/>
                </a:solidFill>
                <a:latin typeface="Helvetica Neue"/>
                <a:cs typeface="Helvetica Neue"/>
              </a:rPr>
              <a:t>is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decreased,</a:t>
            </a:r>
            <a:r>
              <a:rPr sz="2800" spc="-1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or</a:t>
            </a:r>
            <a:r>
              <a:rPr sz="2800" spc="-1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worse</a:t>
            </a:r>
            <a:r>
              <a:rPr sz="2800" spc="-1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than</a:t>
            </a:r>
            <a:r>
              <a:rPr sz="2800" spc="-10" dirty="0">
                <a:solidFill>
                  <a:srgbClr val="1D1D1D"/>
                </a:solidFill>
                <a:latin typeface="Helvetica Neue"/>
                <a:cs typeface="Helvetica Neue"/>
              </a:rPr>
              <a:t> 20/20.</a:t>
            </a:r>
            <a:endParaRPr sz="2800" dirty="0">
              <a:latin typeface="Helvetica Neue"/>
              <a:cs typeface="Helvetica Neue"/>
            </a:endParaRPr>
          </a:p>
          <a:p>
            <a:pPr algn="l">
              <a:spcBef>
                <a:spcPts val="145"/>
              </a:spcBef>
              <a:spcAft>
                <a:spcPts val="800"/>
              </a:spcAft>
            </a:pPr>
            <a:endParaRPr sz="2800" dirty="0">
              <a:latin typeface="Helvetica Neue"/>
              <a:cs typeface="Helvetica Neue"/>
            </a:endParaRPr>
          </a:p>
          <a:p>
            <a:pPr marL="12700" algn="l">
              <a:spcBef>
                <a:spcPts val="5"/>
              </a:spcBef>
              <a:spcAft>
                <a:spcPts val="800"/>
              </a:spcAft>
            </a:pPr>
            <a:r>
              <a:rPr sz="3200" b="1" dirty="0">
                <a:solidFill>
                  <a:srgbClr val="1D1D1D"/>
                </a:solidFill>
                <a:latin typeface="Helvetica Neue"/>
                <a:cs typeface="Helvetica Neue"/>
              </a:rPr>
              <a:t>What does 20/20 </a:t>
            </a:r>
            <a:r>
              <a:rPr sz="3200" b="1" spc="-10" dirty="0">
                <a:solidFill>
                  <a:srgbClr val="1D1D1D"/>
                </a:solidFill>
                <a:latin typeface="Helvetica Neue"/>
                <a:cs typeface="Helvetica Neue"/>
              </a:rPr>
              <a:t>mean?</a:t>
            </a:r>
            <a:endParaRPr sz="3200" dirty="0">
              <a:latin typeface="Helvetica Neue"/>
              <a:cs typeface="Helvetica Neue"/>
            </a:endParaRPr>
          </a:p>
          <a:p>
            <a:pPr marL="288290" marR="5080" indent="-275590" algn="l">
              <a:spcAft>
                <a:spcPts val="800"/>
              </a:spcAft>
              <a:buSzPct val="123529"/>
              <a:buChar char="•"/>
              <a:tabLst>
                <a:tab pos="288290" algn="l"/>
              </a:tabLst>
            </a:pP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Acuities</a:t>
            </a:r>
            <a:r>
              <a:rPr sz="2800" spc="-2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are</a:t>
            </a:r>
            <a:r>
              <a:rPr sz="2800" spc="-2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measured</a:t>
            </a:r>
            <a:r>
              <a:rPr sz="2800" spc="-2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in</a:t>
            </a:r>
            <a:r>
              <a:rPr sz="2800" spc="-2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numbers</a:t>
            </a:r>
            <a:r>
              <a:rPr sz="2800" spc="-2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compared</a:t>
            </a:r>
            <a:r>
              <a:rPr sz="2800" spc="-2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to</a:t>
            </a:r>
            <a:r>
              <a:rPr sz="2800" spc="-2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20</a:t>
            </a:r>
            <a:r>
              <a:rPr sz="2800" spc="-2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spc="-10" dirty="0">
                <a:solidFill>
                  <a:srgbClr val="1D1D1D"/>
                </a:solidFill>
                <a:latin typeface="Helvetica Neue"/>
                <a:cs typeface="Helvetica Neue"/>
              </a:rPr>
              <a:t>feet.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Many</a:t>
            </a:r>
            <a:r>
              <a:rPr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of</a:t>
            </a:r>
            <a:r>
              <a:rPr sz="28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our</a:t>
            </a:r>
            <a:r>
              <a:rPr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learners</a:t>
            </a:r>
            <a:r>
              <a:rPr sz="28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fall</a:t>
            </a:r>
            <a:r>
              <a:rPr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into the range considered to </a:t>
            </a:r>
            <a:r>
              <a:rPr sz="2800" spc="-25" dirty="0">
                <a:solidFill>
                  <a:srgbClr val="1D1D1D"/>
                </a:solidFill>
                <a:latin typeface="Helvetica Neue"/>
                <a:cs typeface="Helvetica Neue"/>
              </a:rPr>
              <a:t>be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low vision (20/70-20/199) or legally blind </a:t>
            </a:r>
            <a:r>
              <a:rPr sz="2800" spc="-10" dirty="0">
                <a:solidFill>
                  <a:srgbClr val="1D1D1D"/>
                </a:solidFill>
                <a:latin typeface="Helvetica Neue"/>
                <a:cs typeface="Helvetica Neue"/>
              </a:rPr>
              <a:t>(20/200+).</a:t>
            </a:r>
            <a:endParaRPr sz="2800" dirty="0">
              <a:latin typeface="Helvetica Neue"/>
              <a:cs typeface="Helvetica Neue"/>
            </a:endParaRPr>
          </a:p>
          <a:p>
            <a:pPr marL="288290" marR="160655" indent="-275590" algn="l">
              <a:spcAft>
                <a:spcPts val="800"/>
              </a:spcAft>
              <a:buSzPct val="123529"/>
              <a:buChar char="•"/>
              <a:tabLst>
                <a:tab pos="288290" algn="l"/>
              </a:tabLst>
            </a:pP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This means what you can see at 70 feet, or 100 feet, </a:t>
            </a:r>
            <a:r>
              <a:rPr sz="2800" spc="-25" dirty="0">
                <a:solidFill>
                  <a:srgbClr val="1D1D1D"/>
                </a:solidFill>
                <a:latin typeface="Helvetica Neue"/>
                <a:cs typeface="Helvetica Neue"/>
              </a:rPr>
              <a:t>or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200</a:t>
            </a:r>
            <a:r>
              <a:rPr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fee</a:t>
            </a:r>
            <a:r>
              <a:rPr lang="en-US" sz="2800" dirty="0">
                <a:solidFill>
                  <a:srgbClr val="1D1D1D"/>
                </a:solidFill>
                <a:latin typeface="Helvetica Neue"/>
                <a:cs typeface="Helvetica Neue"/>
              </a:rPr>
              <a:t>t,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they</a:t>
            </a:r>
            <a:r>
              <a:rPr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need to</a:t>
            </a:r>
            <a:r>
              <a:rPr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be</a:t>
            </a:r>
            <a:r>
              <a:rPr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at 20</a:t>
            </a:r>
            <a:r>
              <a:rPr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feet</a:t>
            </a:r>
            <a:r>
              <a:rPr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to see.</a:t>
            </a:r>
            <a:r>
              <a:rPr lang="en-US"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So as</a:t>
            </a:r>
            <a:r>
              <a:rPr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spc="-25" dirty="0">
                <a:solidFill>
                  <a:srgbClr val="1D1D1D"/>
                </a:solidFill>
                <a:latin typeface="Helvetica Neue"/>
                <a:cs typeface="Helvetica Neue"/>
              </a:rPr>
              <a:t>the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bottom</a:t>
            </a:r>
            <a:r>
              <a:rPr sz="2800" spc="-1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number</a:t>
            </a:r>
            <a:r>
              <a:rPr sz="2800" spc="-1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gets</a:t>
            </a:r>
            <a:r>
              <a:rPr sz="2800" spc="-1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spc="-20" dirty="0">
                <a:solidFill>
                  <a:srgbClr val="1D1D1D"/>
                </a:solidFill>
                <a:latin typeface="Helvetica Neue"/>
                <a:cs typeface="Helvetica Neue"/>
              </a:rPr>
              <a:t>bigger,</a:t>
            </a:r>
            <a:r>
              <a:rPr sz="2800" spc="-1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the</a:t>
            </a:r>
            <a:r>
              <a:rPr sz="2800" spc="-1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visual</a:t>
            </a:r>
            <a:r>
              <a:rPr sz="2800" spc="-1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acuity</a:t>
            </a:r>
            <a:r>
              <a:rPr sz="2800" spc="-1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is</a:t>
            </a:r>
            <a:r>
              <a:rPr sz="2800" spc="-1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spc="-10" dirty="0">
                <a:solidFill>
                  <a:srgbClr val="1D1D1D"/>
                </a:solidFill>
                <a:latin typeface="Helvetica Neue"/>
                <a:cs typeface="Helvetica Neue"/>
              </a:rPr>
              <a:t>worse.</a:t>
            </a:r>
            <a:endParaRPr lang="en-US" sz="2800" spc="-10" dirty="0">
              <a:solidFill>
                <a:srgbClr val="1D1D1D"/>
              </a:solidFill>
              <a:latin typeface="Helvetica Neue"/>
              <a:cs typeface="Helvetica Neue"/>
            </a:endParaRPr>
          </a:p>
          <a:p>
            <a:pPr marL="288290" marR="160655" indent="-275590" algn="l">
              <a:spcAft>
                <a:spcPts val="800"/>
              </a:spcAft>
              <a:buSzPct val="123529"/>
              <a:buFontTx/>
              <a:buChar char="•"/>
              <a:tabLst>
                <a:tab pos="288290" algn="l"/>
              </a:tabLst>
            </a:pPr>
            <a:r>
              <a:rPr lang="en-US" sz="2800" dirty="0">
                <a:solidFill>
                  <a:srgbClr val="1D1D1D"/>
                </a:solidFill>
                <a:latin typeface="Helvetica Neue"/>
                <a:cs typeface="Helvetica Neue"/>
              </a:rPr>
              <a:t>Acuities</a:t>
            </a:r>
            <a:r>
              <a:rPr lang="en-US" sz="2800" spc="-1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2800" dirty="0">
                <a:solidFill>
                  <a:srgbClr val="1D1D1D"/>
                </a:solidFill>
                <a:latin typeface="Helvetica Neue"/>
                <a:cs typeface="Helvetica Neue"/>
              </a:rPr>
              <a:t>can</a:t>
            </a:r>
            <a:r>
              <a:rPr lang="en-US"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2800" dirty="0">
                <a:solidFill>
                  <a:srgbClr val="1D1D1D"/>
                </a:solidFill>
                <a:latin typeface="Helvetica Neue"/>
                <a:cs typeface="Helvetica Neue"/>
              </a:rPr>
              <a:t>be</a:t>
            </a:r>
            <a:r>
              <a:rPr lang="en-US"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2800" dirty="0">
                <a:solidFill>
                  <a:srgbClr val="1D1D1D"/>
                </a:solidFill>
                <a:latin typeface="Helvetica Neue"/>
                <a:cs typeface="Helvetica Neue"/>
              </a:rPr>
              <a:t>measured</a:t>
            </a:r>
            <a:r>
              <a:rPr lang="en-US"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2800" dirty="0">
                <a:solidFill>
                  <a:srgbClr val="1D1D1D"/>
                </a:solidFill>
                <a:latin typeface="Helvetica Neue"/>
                <a:cs typeface="Helvetica Neue"/>
              </a:rPr>
              <a:t>for</a:t>
            </a:r>
            <a:r>
              <a:rPr lang="en-US" sz="2800" spc="-1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2800" dirty="0">
                <a:solidFill>
                  <a:srgbClr val="1D1D1D"/>
                </a:solidFill>
                <a:latin typeface="Helvetica Neue"/>
                <a:cs typeface="Helvetica Neue"/>
              </a:rPr>
              <a:t>NEAR</a:t>
            </a:r>
            <a:r>
              <a:rPr lang="en-US"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2800" dirty="0">
                <a:solidFill>
                  <a:srgbClr val="1D1D1D"/>
                </a:solidFill>
                <a:latin typeface="Helvetica Neue"/>
                <a:cs typeface="Helvetica Neue"/>
              </a:rPr>
              <a:t>ranges</a:t>
            </a:r>
            <a:r>
              <a:rPr lang="en-US"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2800" dirty="0">
                <a:solidFill>
                  <a:srgbClr val="1D1D1D"/>
                </a:solidFill>
                <a:latin typeface="Helvetica Neue"/>
                <a:cs typeface="Helvetica Neue"/>
              </a:rPr>
              <a:t>and</a:t>
            </a:r>
            <a:r>
              <a:rPr lang="en-US" sz="2800" spc="-2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2800" spc="-10" dirty="0">
                <a:solidFill>
                  <a:srgbClr val="1D1D1D"/>
                </a:solidFill>
                <a:latin typeface="Helvetica Neue"/>
                <a:cs typeface="Helvetica Neue"/>
              </a:rPr>
              <a:t>DISTANCE</a:t>
            </a:r>
            <a:r>
              <a:rPr lang="en-US" sz="2800" spc="-16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2800" spc="-10" dirty="0">
                <a:solidFill>
                  <a:srgbClr val="1D1D1D"/>
                </a:solidFill>
                <a:latin typeface="Helvetica Neue"/>
                <a:cs typeface="Helvetica Neue"/>
              </a:rPr>
              <a:t>ranges. </a:t>
            </a:r>
            <a:r>
              <a:rPr lang="en-US" sz="2800" dirty="0">
                <a:solidFill>
                  <a:srgbClr val="1D1D1D"/>
                </a:solidFill>
                <a:latin typeface="Helvetica Neue"/>
                <a:cs typeface="Helvetica Neue"/>
              </a:rPr>
              <a:t>Some</a:t>
            </a:r>
            <a:r>
              <a:rPr lang="en-US" sz="2800" spc="1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2800" dirty="0">
                <a:solidFill>
                  <a:srgbClr val="1D1D1D"/>
                </a:solidFill>
                <a:latin typeface="Helvetica Neue"/>
                <a:cs typeface="Helvetica Neue"/>
              </a:rPr>
              <a:t>of</a:t>
            </a:r>
            <a:r>
              <a:rPr lang="en-US" sz="2800" spc="1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2800" dirty="0">
                <a:solidFill>
                  <a:srgbClr val="1D1D1D"/>
                </a:solidFill>
                <a:latin typeface="Helvetica Neue"/>
                <a:cs typeface="Helvetica Neue"/>
              </a:rPr>
              <a:t>our</a:t>
            </a:r>
            <a:r>
              <a:rPr lang="en-US" sz="28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2800" dirty="0">
                <a:solidFill>
                  <a:srgbClr val="1D1D1D"/>
                </a:solidFill>
                <a:latin typeface="Helvetica Neue"/>
                <a:cs typeface="Helvetica Neue"/>
              </a:rPr>
              <a:t>learners</a:t>
            </a:r>
            <a:r>
              <a:rPr lang="en-US" sz="2800" spc="1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2800" dirty="0">
                <a:solidFill>
                  <a:srgbClr val="1D1D1D"/>
                </a:solidFill>
                <a:latin typeface="Helvetica Neue"/>
                <a:cs typeface="Helvetica Neue"/>
              </a:rPr>
              <a:t>struggle</a:t>
            </a:r>
            <a:r>
              <a:rPr lang="en-US" sz="2800" spc="1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2800" spc="-20" dirty="0">
                <a:solidFill>
                  <a:srgbClr val="1D1D1D"/>
                </a:solidFill>
                <a:latin typeface="Helvetica Neue"/>
                <a:cs typeface="Helvetica Neue"/>
              </a:rPr>
              <a:t>with near,</a:t>
            </a:r>
            <a:r>
              <a:rPr lang="en-US" sz="2800" spc="-5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2800" dirty="0">
                <a:solidFill>
                  <a:srgbClr val="1D1D1D"/>
                </a:solidFill>
                <a:latin typeface="Helvetica Neue"/>
                <a:cs typeface="Helvetica Neue"/>
              </a:rPr>
              <a:t>distance,</a:t>
            </a:r>
            <a:r>
              <a:rPr lang="en-US" sz="2800" spc="-5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2800" dirty="0">
                <a:solidFill>
                  <a:srgbClr val="1D1D1D"/>
                </a:solidFill>
                <a:latin typeface="Helvetica Neue"/>
                <a:cs typeface="Helvetica Neue"/>
              </a:rPr>
              <a:t>or</a:t>
            </a:r>
            <a:r>
              <a:rPr lang="en-US" sz="2800" spc="-5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2800" spc="-10" dirty="0">
                <a:solidFill>
                  <a:srgbClr val="1D1D1D"/>
                </a:solidFill>
                <a:latin typeface="Helvetica Neue"/>
                <a:cs typeface="Helvetica Neue"/>
              </a:rPr>
              <a:t>both. </a:t>
            </a:r>
            <a:r>
              <a:rPr lang="en-US" sz="2800" dirty="0">
                <a:solidFill>
                  <a:srgbClr val="1D1D1D"/>
                </a:solidFill>
                <a:latin typeface="Helvetica Neue"/>
                <a:cs typeface="Helvetica Neue"/>
              </a:rPr>
              <a:t>Acuities</a:t>
            </a:r>
            <a:r>
              <a:rPr lang="en-US" sz="2800" spc="-2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2800" dirty="0">
                <a:solidFill>
                  <a:srgbClr val="1D1D1D"/>
                </a:solidFill>
                <a:latin typeface="Helvetica Neue"/>
                <a:cs typeface="Helvetica Neue"/>
              </a:rPr>
              <a:t>are</a:t>
            </a:r>
            <a:r>
              <a:rPr lang="en-US" sz="2800" spc="-2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2800" dirty="0">
                <a:solidFill>
                  <a:srgbClr val="1D1D1D"/>
                </a:solidFill>
                <a:latin typeface="Helvetica Neue"/>
                <a:cs typeface="Helvetica Neue"/>
              </a:rPr>
              <a:t>just</a:t>
            </a:r>
            <a:r>
              <a:rPr lang="en-US" sz="2800" spc="-2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2800" dirty="0">
                <a:solidFill>
                  <a:srgbClr val="1D1D1D"/>
                </a:solidFill>
                <a:latin typeface="Helvetica Neue"/>
                <a:cs typeface="Helvetica Neue"/>
              </a:rPr>
              <a:t>a</a:t>
            </a:r>
            <a:r>
              <a:rPr lang="en-US" sz="2800" spc="-2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2800" spc="-10" dirty="0">
                <a:solidFill>
                  <a:srgbClr val="1D1D1D"/>
                </a:solidFill>
                <a:latin typeface="Helvetica Neue"/>
                <a:cs typeface="Helvetica Neue"/>
              </a:rPr>
              <a:t>number.</a:t>
            </a:r>
          </a:p>
          <a:p>
            <a:pPr marL="288290" marR="160655" indent="-275590" algn="l">
              <a:spcAft>
                <a:spcPts val="800"/>
              </a:spcAft>
              <a:buSzPct val="123529"/>
              <a:buFontTx/>
              <a:buChar char="•"/>
              <a:tabLst>
                <a:tab pos="288290" algn="l"/>
              </a:tabLst>
            </a:pPr>
            <a:r>
              <a:rPr lang="en-US" sz="2800" spc="-10" dirty="0">
                <a:solidFill>
                  <a:srgbClr val="1D1D1D"/>
                </a:solidFill>
                <a:latin typeface="Helvetica Neue"/>
                <a:cs typeface="Helvetica Neue"/>
              </a:rPr>
              <a:t>Other </a:t>
            </a:r>
            <a:r>
              <a:rPr lang="en-US" sz="2800" dirty="0">
                <a:solidFill>
                  <a:srgbClr val="1D1D1D"/>
                </a:solidFill>
                <a:latin typeface="Helvetica Neue"/>
                <a:cs typeface="Helvetica Neue"/>
              </a:rPr>
              <a:t>factors</a:t>
            </a:r>
            <a:r>
              <a:rPr lang="en-US" sz="2800" spc="-1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2800" dirty="0">
                <a:solidFill>
                  <a:srgbClr val="1D1D1D"/>
                </a:solidFill>
                <a:latin typeface="Helvetica Neue"/>
                <a:cs typeface="Helvetica Neue"/>
              </a:rPr>
              <a:t>play</a:t>
            </a:r>
            <a:r>
              <a:rPr lang="en-US" sz="2800" spc="-1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2800" dirty="0">
                <a:solidFill>
                  <a:srgbClr val="1D1D1D"/>
                </a:solidFill>
                <a:latin typeface="Helvetica Neue"/>
                <a:cs typeface="Helvetica Neue"/>
              </a:rPr>
              <a:t>a</a:t>
            </a:r>
            <a:r>
              <a:rPr lang="en-US"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2800" dirty="0">
                <a:solidFill>
                  <a:srgbClr val="1D1D1D"/>
                </a:solidFill>
                <a:latin typeface="Helvetica Neue"/>
                <a:cs typeface="Helvetica Neue"/>
              </a:rPr>
              <a:t>major</a:t>
            </a:r>
            <a:r>
              <a:rPr lang="en-US" sz="2800" spc="-1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2800" dirty="0">
                <a:solidFill>
                  <a:srgbClr val="1D1D1D"/>
                </a:solidFill>
                <a:latin typeface="Helvetica Neue"/>
                <a:cs typeface="Helvetica Neue"/>
              </a:rPr>
              <a:t>role</a:t>
            </a:r>
            <a:r>
              <a:rPr lang="en-US"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2800" dirty="0">
                <a:solidFill>
                  <a:srgbClr val="1D1D1D"/>
                </a:solidFill>
                <a:latin typeface="Helvetica Neue"/>
                <a:cs typeface="Helvetica Neue"/>
              </a:rPr>
              <a:t>in</a:t>
            </a:r>
            <a:r>
              <a:rPr lang="en-US" sz="2800" spc="-1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2800" dirty="0">
                <a:solidFill>
                  <a:srgbClr val="1D1D1D"/>
                </a:solidFill>
                <a:latin typeface="Helvetica Neue"/>
                <a:cs typeface="Helvetica Neue"/>
              </a:rPr>
              <a:t>aﬀecting</a:t>
            </a:r>
            <a:r>
              <a:rPr lang="en-US"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2800" dirty="0">
                <a:solidFill>
                  <a:srgbClr val="1D1D1D"/>
                </a:solidFill>
                <a:latin typeface="Helvetica Neue"/>
                <a:cs typeface="Helvetica Neue"/>
              </a:rPr>
              <a:t>how</a:t>
            </a:r>
            <a:r>
              <a:rPr lang="en-US" sz="2800" spc="-1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2800" dirty="0">
                <a:solidFill>
                  <a:srgbClr val="1D1D1D"/>
                </a:solidFill>
                <a:latin typeface="Helvetica Neue"/>
                <a:cs typeface="Helvetica Neue"/>
              </a:rPr>
              <a:t>much</a:t>
            </a:r>
            <a:r>
              <a:rPr lang="en-US"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2800" dirty="0">
                <a:solidFill>
                  <a:srgbClr val="1D1D1D"/>
                </a:solidFill>
                <a:latin typeface="Helvetica Neue"/>
                <a:cs typeface="Helvetica Neue"/>
              </a:rPr>
              <a:t>they</a:t>
            </a:r>
            <a:r>
              <a:rPr lang="en-US" sz="2800" spc="-1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2800" spc="-20" dirty="0">
                <a:solidFill>
                  <a:srgbClr val="1D1D1D"/>
                </a:solidFill>
                <a:latin typeface="Helvetica Neue"/>
                <a:cs typeface="Helvetica Neue"/>
              </a:rPr>
              <a:t>see.</a:t>
            </a:r>
            <a:endParaRPr lang="en-US" sz="2800" dirty="0">
              <a:latin typeface="Helvetica Neue"/>
              <a:cs typeface="Helvetica Neue"/>
            </a:endParaRPr>
          </a:p>
          <a:p>
            <a:pPr marL="288290" marR="160655" indent="-275590" algn="just">
              <a:lnSpc>
                <a:spcPct val="102400"/>
              </a:lnSpc>
              <a:buSzPct val="123529"/>
              <a:buChar char="•"/>
              <a:tabLst>
                <a:tab pos="288290" algn="l"/>
              </a:tabLst>
            </a:pPr>
            <a:endParaRPr sz="2550" dirty="0">
              <a:latin typeface="Helvetica Neue"/>
              <a:cs typeface="Helvetica Neu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023917" y="888736"/>
            <a:ext cx="5233035" cy="1093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0" spc="-130" dirty="0"/>
              <a:t>Visual</a:t>
            </a:r>
            <a:r>
              <a:rPr sz="7000" spc="-350" dirty="0"/>
              <a:t> </a:t>
            </a:r>
            <a:r>
              <a:rPr sz="7000" spc="-100" dirty="0"/>
              <a:t>Acuity</a:t>
            </a:r>
            <a:endParaRPr sz="7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35441" y="2816378"/>
            <a:ext cx="17479010" cy="6007927"/>
          </a:xfrm>
          <a:prstGeom prst="rect">
            <a:avLst/>
          </a:prstGeom>
        </p:spPr>
        <p:txBody>
          <a:bodyPr vert="horz" wrap="square" lIns="0" tIns="136525" rIns="0" bIns="0" rtlCol="0">
            <a:spAutoFit/>
          </a:bodyPr>
          <a:lstStyle/>
          <a:p>
            <a:pPr marL="12700">
              <a:lnSpc>
                <a:spcPct val="150000"/>
              </a:lnSpc>
              <a:spcBef>
                <a:spcPts val="1075"/>
              </a:spcBef>
            </a:pPr>
            <a:r>
              <a:rPr sz="2800" b="1" dirty="0">
                <a:solidFill>
                  <a:srgbClr val="333333"/>
                </a:solidFill>
                <a:latin typeface="Helvetica Neue"/>
                <a:cs typeface="Helvetica Neue"/>
              </a:rPr>
              <a:t>Questions</a:t>
            </a:r>
            <a:r>
              <a:rPr sz="2800" b="1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b="1" dirty="0">
                <a:solidFill>
                  <a:srgbClr val="333333"/>
                </a:solidFill>
                <a:latin typeface="Helvetica Neue"/>
                <a:cs typeface="Helvetica Neue"/>
              </a:rPr>
              <a:t>to</a:t>
            </a:r>
            <a:r>
              <a:rPr sz="28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b="1" dirty="0">
                <a:solidFill>
                  <a:srgbClr val="333333"/>
                </a:solidFill>
                <a:latin typeface="Helvetica Neue"/>
                <a:cs typeface="Helvetica Neue"/>
              </a:rPr>
              <a:t>ask</a:t>
            </a:r>
            <a:r>
              <a:rPr sz="28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b="1" dirty="0">
                <a:solidFill>
                  <a:srgbClr val="333333"/>
                </a:solidFill>
                <a:latin typeface="Helvetica Neue"/>
                <a:cs typeface="Helvetica Neue"/>
              </a:rPr>
              <a:t>your</a:t>
            </a:r>
            <a:r>
              <a:rPr sz="28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b="1" spc="-10" dirty="0">
                <a:solidFill>
                  <a:srgbClr val="333333"/>
                </a:solidFill>
                <a:latin typeface="Helvetica Neue"/>
                <a:cs typeface="Helvetica Neue"/>
              </a:rPr>
              <a:t>learners:</a:t>
            </a:r>
            <a:endParaRPr sz="2800" dirty="0">
              <a:latin typeface="Helvetica Neue"/>
              <a:cs typeface="Helvetica Neue"/>
            </a:endParaRPr>
          </a:p>
          <a:p>
            <a:pPr marL="469900" indent="-457200">
              <a:lnSpc>
                <a:spcPct val="150000"/>
              </a:lnSpc>
              <a:spcBef>
                <a:spcPts val="975"/>
              </a:spcBef>
              <a:buFont typeface="Arial" panose="020B0604020202020204" pitchFamily="34" charset="0"/>
              <a:buChar char="•"/>
            </a:pP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What</a:t>
            </a:r>
            <a:r>
              <a:rPr sz="28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made</a:t>
            </a:r>
            <a:r>
              <a:rPr sz="28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you</a:t>
            </a:r>
            <a:r>
              <a:rPr sz="28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choose</a:t>
            </a:r>
            <a:r>
              <a:rPr sz="28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that</a:t>
            </a:r>
            <a:r>
              <a:rPr sz="28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tool</a:t>
            </a:r>
            <a:r>
              <a:rPr sz="28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for</a:t>
            </a:r>
            <a:r>
              <a:rPr sz="28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this</a:t>
            </a:r>
            <a:r>
              <a:rPr sz="28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activity?</a:t>
            </a:r>
            <a:endParaRPr sz="2800" dirty="0">
              <a:latin typeface="Helvetica Neue"/>
              <a:cs typeface="Helvetica Neue"/>
            </a:endParaRPr>
          </a:p>
          <a:p>
            <a:pPr marL="469900" indent="-457200">
              <a:lnSpc>
                <a:spcPct val="150000"/>
              </a:lnSpc>
              <a:spcBef>
                <a:spcPts val="965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333333"/>
                </a:solidFill>
                <a:latin typeface="Helvetica Neue"/>
                <a:cs typeface="Helvetica Neue"/>
              </a:rPr>
              <a:t>Do you think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there is</a:t>
            </a:r>
            <a:r>
              <a:rPr sz="28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a tool to</a:t>
            </a:r>
            <a:r>
              <a:rPr sz="28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use for</a:t>
            </a:r>
            <a:r>
              <a:rPr sz="28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this that would</a:t>
            </a:r>
            <a:r>
              <a:rPr sz="28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make it</a:t>
            </a:r>
            <a:r>
              <a:rPr sz="28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quicker for</a:t>
            </a:r>
            <a:r>
              <a:rPr sz="28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spc="-20" dirty="0">
                <a:solidFill>
                  <a:srgbClr val="333333"/>
                </a:solidFill>
                <a:latin typeface="Helvetica Neue"/>
                <a:cs typeface="Helvetica Neue"/>
              </a:rPr>
              <a:t>you</a:t>
            </a:r>
            <a:r>
              <a:rPr lang="en-US" sz="2800" spc="-20" dirty="0">
                <a:solidFill>
                  <a:srgbClr val="333333"/>
                </a:solidFill>
                <a:latin typeface="Helvetica Neue"/>
                <a:cs typeface="Helvetica Neue"/>
              </a:rPr>
              <a:t>?</a:t>
            </a:r>
            <a:endParaRPr sz="2800" dirty="0">
              <a:latin typeface="Helvetica Neue"/>
              <a:cs typeface="Helvetica Neue"/>
            </a:endParaRPr>
          </a:p>
          <a:p>
            <a:pPr>
              <a:lnSpc>
                <a:spcPct val="150000"/>
              </a:lnSpc>
              <a:spcBef>
                <a:spcPts val="2020"/>
              </a:spcBef>
            </a:pPr>
            <a:endParaRPr sz="2800" dirty="0">
              <a:latin typeface="Helvetica Neue"/>
              <a:cs typeface="Helvetica Neue"/>
            </a:endParaRPr>
          </a:p>
          <a:p>
            <a:pPr marL="12700">
              <a:lnSpc>
                <a:spcPct val="150000"/>
              </a:lnSpc>
            </a:pPr>
            <a:r>
              <a:rPr sz="2800" b="1" dirty="0">
                <a:solidFill>
                  <a:srgbClr val="333333"/>
                </a:solidFill>
                <a:latin typeface="Helvetica Neue"/>
                <a:cs typeface="Helvetica Neue"/>
              </a:rPr>
              <a:t>Questions</a:t>
            </a:r>
            <a:r>
              <a:rPr sz="28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b="1" dirty="0">
                <a:solidFill>
                  <a:srgbClr val="333333"/>
                </a:solidFill>
                <a:latin typeface="Helvetica Neue"/>
                <a:cs typeface="Helvetica Neue"/>
              </a:rPr>
              <a:t>to</a:t>
            </a:r>
            <a:r>
              <a:rPr sz="28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b="1" dirty="0">
                <a:solidFill>
                  <a:srgbClr val="333333"/>
                </a:solidFill>
                <a:latin typeface="Helvetica Neue"/>
                <a:cs typeface="Helvetica Neue"/>
              </a:rPr>
              <a:t>ask</a:t>
            </a:r>
            <a:r>
              <a:rPr sz="28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b="1" dirty="0">
                <a:solidFill>
                  <a:srgbClr val="333333"/>
                </a:solidFill>
                <a:latin typeface="Helvetica Neue"/>
                <a:cs typeface="Helvetica Neue"/>
              </a:rPr>
              <a:t>your</a:t>
            </a:r>
            <a:r>
              <a:rPr sz="28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b="1" dirty="0">
                <a:solidFill>
                  <a:srgbClr val="333333"/>
                </a:solidFill>
                <a:latin typeface="Helvetica Neue"/>
                <a:cs typeface="Helvetica Neue"/>
              </a:rPr>
              <a:t>VI</a:t>
            </a:r>
            <a:r>
              <a:rPr sz="28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b="1" spc="-10" dirty="0">
                <a:solidFill>
                  <a:srgbClr val="333333"/>
                </a:solidFill>
                <a:latin typeface="Helvetica Neue"/>
                <a:cs typeface="Helvetica Neue"/>
              </a:rPr>
              <a:t>Team:</a:t>
            </a:r>
            <a:endParaRPr sz="2800" dirty="0">
              <a:latin typeface="Helvetica Neue"/>
              <a:cs typeface="Helvetica Neue"/>
            </a:endParaRPr>
          </a:p>
          <a:p>
            <a:pPr marL="469900" indent="-457200">
              <a:lnSpc>
                <a:spcPct val="150000"/>
              </a:lnSpc>
              <a:spcBef>
                <a:spcPts val="975"/>
              </a:spcBef>
              <a:buFont typeface="Arial" panose="020B0604020202020204" pitchFamily="34" charset="0"/>
              <a:buChar char="•"/>
            </a:pP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We</a:t>
            </a:r>
            <a:r>
              <a:rPr sz="2800" spc="-2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seem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to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struggle</a:t>
            </a:r>
            <a:r>
              <a:rPr sz="2800" spc="-1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when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using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the</a:t>
            </a:r>
            <a:r>
              <a:rPr sz="2800" spc="-1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spc="-50" dirty="0">
                <a:solidFill>
                  <a:srgbClr val="333333"/>
                </a:solidFill>
                <a:latin typeface="Helvetica Neue"/>
                <a:cs typeface="Helvetica Neue"/>
              </a:rPr>
              <a:t>CCTV.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Could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you</a:t>
            </a:r>
            <a:r>
              <a:rPr sz="2800" spc="-1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come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during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math</a:t>
            </a:r>
            <a:r>
              <a:rPr sz="2800" spc="-1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and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take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a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look?</a:t>
            </a:r>
            <a:endParaRPr sz="2800" dirty="0">
              <a:latin typeface="Helvetica Neue"/>
              <a:cs typeface="Helvetica Neue"/>
            </a:endParaRPr>
          </a:p>
          <a:p>
            <a:pPr marL="469900" marR="5080" indent="-457200">
              <a:lnSpc>
                <a:spcPct val="150000"/>
              </a:lnSpc>
              <a:spcBef>
                <a:spcPts val="1085"/>
              </a:spcBef>
              <a:buFont typeface="Arial" panose="020B0604020202020204" pitchFamily="34" charset="0"/>
              <a:buChar char="•"/>
            </a:pP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We</a:t>
            </a:r>
            <a:r>
              <a:rPr sz="2800" spc="-2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are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using</a:t>
            </a:r>
            <a:r>
              <a:rPr sz="28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screen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sharing</a:t>
            </a:r>
            <a:r>
              <a:rPr sz="28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but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we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seem</a:t>
            </a:r>
            <a:r>
              <a:rPr sz="28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to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have</a:t>
            </a:r>
            <a:r>
              <a:rPr sz="28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diﬃculty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following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along.</a:t>
            </a:r>
            <a:r>
              <a:rPr sz="28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Can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you</a:t>
            </a:r>
            <a:r>
              <a:rPr sz="28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come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this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week</a:t>
            </a:r>
            <a:r>
              <a:rPr sz="28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and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check</a:t>
            </a:r>
            <a:r>
              <a:rPr sz="28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spc="-25" dirty="0">
                <a:solidFill>
                  <a:srgbClr val="333333"/>
                </a:solidFill>
                <a:latin typeface="Helvetica Neue"/>
                <a:cs typeface="Helvetica Neue"/>
              </a:rPr>
              <a:t>it </a:t>
            </a:r>
            <a:r>
              <a:rPr sz="2800" spc="-20" dirty="0">
                <a:solidFill>
                  <a:srgbClr val="333333"/>
                </a:solidFill>
                <a:latin typeface="Helvetica Neue"/>
                <a:cs typeface="Helvetica Neue"/>
              </a:rPr>
              <a:t>out?</a:t>
            </a:r>
            <a:endParaRPr sz="2800" dirty="0">
              <a:latin typeface="Helvetica Neue"/>
              <a:cs typeface="Helvetica Neue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23917" y="888736"/>
            <a:ext cx="12484100" cy="1093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0" spc="-110" dirty="0"/>
              <a:t>Access</a:t>
            </a:r>
            <a:r>
              <a:rPr sz="7000" spc="-380" dirty="0"/>
              <a:t> </a:t>
            </a:r>
            <a:r>
              <a:rPr sz="7000" spc="-925" dirty="0"/>
              <a:t>T</a:t>
            </a:r>
            <a:r>
              <a:rPr sz="7000" spc="-150" dirty="0"/>
              <a:t>echnolog</a:t>
            </a:r>
            <a:r>
              <a:rPr sz="7000" spc="-5" dirty="0"/>
              <a:t>y</a:t>
            </a:r>
            <a:r>
              <a:rPr sz="7000" spc="-280" dirty="0"/>
              <a:t> </a:t>
            </a:r>
            <a:r>
              <a:rPr sz="7000" dirty="0"/>
              <a:t>in</a:t>
            </a:r>
            <a:r>
              <a:rPr sz="7000" spc="-340" dirty="0"/>
              <a:t> </a:t>
            </a:r>
            <a:r>
              <a:rPr sz="7000" spc="-105" dirty="0"/>
              <a:t>Practice</a:t>
            </a:r>
            <a:endParaRPr sz="70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ject 5" descr="Chalboard image of &quot;can't&quot; crossed out and the word CAN written in large letters. 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73155" y="3102566"/>
            <a:ext cx="7518095" cy="3560101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1212850" y="3102566"/>
            <a:ext cx="9274175" cy="5104218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220"/>
              </a:spcBef>
            </a:pPr>
            <a:r>
              <a:rPr sz="3200" dirty="0">
                <a:latin typeface="Helvetica Neue"/>
                <a:cs typeface="Helvetica Neue"/>
              </a:rPr>
              <a:t>Self-determination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includes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choice-making,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spc="-10" dirty="0">
                <a:latin typeface="Helvetica Neue"/>
                <a:cs typeface="Helvetica Neue"/>
              </a:rPr>
              <a:t>decision- </a:t>
            </a:r>
            <a:r>
              <a:rPr sz="3200" dirty="0">
                <a:latin typeface="Helvetica Neue"/>
                <a:cs typeface="Helvetica Neue"/>
              </a:rPr>
              <a:t>making,</a:t>
            </a:r>
            <a:r>
              <a:rPr sz="3200" spc="-30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problem</a:t>
            </a:r>
            <a:r>
              <a:rPr sz="3200" spc="-30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solving,</a:t>
            </a:r>
            <a:r>
              <a:rPr sz="3200" spc="-2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personal</a:t>
            </a:r>
            <a:r>
              <a:rPr sz="3200" spc="-30" dirty="0">
                <a:latin typeface="Helvetica Neue"/>
                <a:cs typeface="Helvetica Neue"/>
              </a:rPr>
              <a:t> </a:t>
            </a:r>
            <a:r>
              <a:rPr sz="3200" spc="-10" dirty="0">
                <a:latin typeface="Helvetica Neue"/>
                <a:cs typeface="Helvetica Neue"/>
              </a:rPr>
              <a:t>advocacy,</a:t>
            </a:r>
            <a:r>
              <a:rPr sz="3200" spc="-25" dirty="0">
                <a:latin typeface="Helvetica Neue"/>
                <a:cs typeface="Helvetica Neue"/>
              </a:rPr>
              <a:t> </a:t>
            </a:r>
            <a:r>
              <a:rPr sz="3200" spc="-10" dirty="0">
                <a:latin typeface="Helvetica Neue"/>
                <a:cs typeface="Helvetica Neue"/>
              </a:rPr>
              <a:t>assertiveness, </a:t>
            </a:r>
            <a:r>
              <a:rPr sz="3200" dirty="0">
                <a:latin typeface="Helvetica Neue"/>
                <a:cs typeface="Helvetica Neue"/>
              </a:rPr>
              <a:t>and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goal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setting.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Students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who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know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and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value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who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spc="-20" dirty="0">
                <a:latin typeface="Helvetica Neue"/>
                <a:cs typeface="Helvetica Neue"/>
              </a:rPr>
              <a:t>they </a:t>
            </a:r>
            <a:r>
              <a:rPr sz="3200" dirty="0">
                <a:latin typeface="Helvetica Neue"/>
                <a:cs typeface="Helvetica Neue"/>
              </a:rPr>
              <a:t>are</a:t>
            </a:r>
            <a:r>
              <a:rPr sz="3200" spc="-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and who</a:t>
            </a:r>
            <a:r>
              <a:rPr sz="3200" spc="-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have self-determination</a:t>
            </a:r>
            <a:r>
              <a:rPr sz="3200" spc="-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skills become </a:t>
            </a:r>
            <a:r>
              <a:rPr sz="3200" spc="-10" dirty="0">
                <a:latin typeface="Helvetica Neue"/>
                <a:cs typeface="Helvetica Neue"/>
              </a:rPr>
              <a:t>eﬀective </a:t>
            </a:r>
            <a:r>
              <a:rPr sz="3200" dirty="0">
                <a:latin typeface="Helvetica Neue"/>
                <a:cs typeface="Helvetica Neue"/>
              </a:rPr>
              <a:t>advocates</a:t>
            </a:r>
            <a:r>
              <a:rPr sz="3200" spc="-30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for</a:t>
            </a:r>
            <a:r>
              <a:rPr sz="3200" spc="-1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themselves</a:t>
            </a:r>
            <a:r>
              <a:rPr sz="3200" spc="-1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and</a:t>
            </a:r>
            <a:r>
              <a:rPr sz="3200" spc="-20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therefore</a:t>
            </a:r>
            <a:r>
              <a:rPr sz="3200" spc="-1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have</a:t>
            </a:r>
            <a:r>
              <a:rPr sz="3200" spc="-1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more</a:t>
            </a:r>
            <a:r>
              <a:rPr sz="3200" spc="-15" dirty="0">
                <a:latin typeface="Helvetica Neue"/>
                <a:cs typeface="Helvetica Neue"/>
              </a:rPr>
              <a:t> </a:t>
            </a:r>
            <a:r>
              <a:rPr sz="3200" spc="-10" dirty="0">
                <a:latin typeface="Helvetica Neue"/>
                <a:cs typeface="Helvetica Neue"/>
              </a:rPr>
              <a:t>control </a:t>
            </a:r>
            <a:r>
              <a:rPr sz="3200" dirty="0">
                <a:latin typeface="Helvetica Neue"/>
                <a:cs typeface="Helvetica Neue"/>
              </a:rPr>
              <a:t>over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their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spc="-10" dirty="0">
                <a:latin typeface="Helvetica Neue"/>
                <a:cs typeface="Helvetica Neue"/>
              </a:rPr>
              <a:t>lives.</a:t>
            </a:r>
            <a:endParaRPr sz="3200" dirty="0">
              <a:latin typeface="Helvetica Neue"/>
              <a:cs typeface="Helvetica Neue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79339" rIns="0" bIns="0" rtlCol="0">
            <a:spAutoFit/>
          </a:bodyPr>
          <a:lstStyle/>
          <a:p>
            <a:pPr marL="344805">
              <a:lnSpc>
                <a:spcPct val="100000"/>
              </a:lnSpc>
              <a:spcBef>
                <a:spcPts val="105"/>
              </a:spcBef>
            </a:pPr>
            <a:r>
              <a:rPr sz="7000" spc="-80" dirty="0"/>
              <a:t>Self</a:t>
            </a:r>
            <a:r>
              <a:rPr lang="en-US" sz="7000" spc="-395" dirty="0"/>
              <a:t>-</a:t>
            </a:r>
            <a:r>
              <a:rPr lang="en-US" sz="7000" spc="-130" dirty="0"/>
              <a:t>d</a:t>
            </a:r>
            <a:r>
              <a:rPr sz="7000" spc="-130" dirty="0"/>
              <a:t>etermination</a:t>
            </a:r>
            <a:endParaRPr sz="70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35441" y="2397542"/>
            <a:ext cx="16037560" cy="7332392"/>
          </a:xfrm>
          <a:prstGeom prst="rect">
            <a:avLst/>
          </a:prstGeom>
        </p:spPr>
        <p:txBody>
          <a:bodyPr vert="horz" wrap="square" lIns="0" tIns="136525" rIns="0" bIns="0" rtlCol="0">
            <a:spAutoFit/>
          </a:bodyPr>
          <a:lstStyle/>
          <a:p>
            <a:pPr marL="12700">
              <a:lnSpc>
                <a:spcPct val="150000"/>
              </a:lnSpc>
              <a:spcBef>
                <a:spcPts val="1075"/>
              </a:spcBef>
            </a:pP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Questions</a:t>
            </a:r>
            <a:r>
              <a:rPr sz="3200" b="1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to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ask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your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spc="-10" dirty="0">
                <a:solidFill>
                  <a:srgbClr val="333333"/>
                </a:solidFill>
                <a:latin typeface="Helvetica Neue"/>
                <a:cs typeface="Helvetica Neue"/>
              </a:rPr>
              <a:t>learners:</a:t>
            </a:r>
            <a:endParaRPr sz="3200" dirty="0">
              <a:latin typeface="Helvetica Neue"/>
              <a:cs typeface="Helvetica Neue"/>
            </a:endParaRPr>
          </a:p>
          <a:p>
            <a:pPr marL="469900" indent="-457200">
              <a:lnSpc>
                <a:spcPct val="150000"/>
              </a:lnSpc>
              <a:spcBef>
                <a:spcPts val="975"/>
              </a:spcBef>
              <a:buFont typeface="Arial" panose="020B0604020202020204" pitchFamily="34" charset="0"/>
              <a:buChar char="•"/>
            </a:pP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Can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you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tell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me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about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your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eye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condition?</a:t>
            </a:r>
            <a:endParaRPr sz="3200" dirty="0">
              <a:latin typeface="Helvetica Neue"/>
              <a:cs typeface="Helvetica Neue"/>
            </a:endParaRPr>
          </a:p>
          <a:p>
            <a:pPr marL="469900" indent="-457200">
              <a:lnSpc>
                <a:spcPct val="150000"/>
              </a:lnSpc>
              <a:spcBef>
                <a:spcPts val="965"/>
              </a:spcBef>
              <a:buFont typeface="Arial" panose="020B0604020202020204" pitchFamily="34" charset="0"/>
              <a:buChar char="•"/>
            </a:pP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How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could I have made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the activity more 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meaningful?</a:t>
            </a:r>
            <a:endParaRPr lang="en-US" sz="3200" spc="-10" dirty="0">
              <a:solidFill>
                <a:srgbClr val="333333"/>
              </a:solidFill>
              <a:latin typeface="Helvetica Neue"/>
              <a:cs typeface="Helvetica Neue"/>
            </a:endParaRPr>
          </a:p>
          <a:p>
            <a:pPr marL="12700">
              <a:lnSpc>
                <a:spcPct val="150000"/>
              </a:lnSpc>
              <a:spcBef>
                <a:spcPts val="965"/>
              </a:spcBef>
            </a:pPr>
            <a:endParaRPr sz="3200" dirty="0">
              <a:latin typeface="Helvetica Neue"/>
              <a:cs typeface="Helvetica Neue"/>
            </a:endParaRPr>
          </a:p>
          <a:p>
            <a:pPr marL="12700">
              <a:lnSpc>
                <a:spcPct val="150000"/>
              </a:lnSpc>
            </a:pP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Questions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to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ask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your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VI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spc="-10" dirty="0">
                <a:solidFill>
                  <a:srgbClr val="333333"/>
                </a:solidFill>
                <a:latin typeface="Helvetica Neue"/>
                <a:cs typeface="Helvetica Neue"/>
              </a:rPr>
              <a:t>Team:</a:t>
            </a:r>
            <a:endParaRPr sz="3200" dirty="0">
              <a:latin typeface="Helvetica Neue"/>
              <a:cs typeface="Helvetica Neue"/>
            </a:endParaRPr>
          </a:p>
          <a:p>
            <a:pPr marL="469900" indent="-457200">
              <a:lnSpc>
                <a:spcPct val="150000"/>
              </a:lnSpc>
              <a:spcBef>
                <a:spcPts val="975"/>
              </a:spcBef>
              <a:buFont typeface="Arial" panose="020B0604020202020204" pitchFamily="34" charset="0"/>
              <a:buChar char="•"/>
            </a:pP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I</a:t>
            </a:r>
            <a:r>
              <a:rPr sz="3200" spc="-1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wish I would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know more when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help was needed.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How could we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improve during 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class?</a:t>
            </a:r>
            <a:endParaRPr sz="3200" dirty="0">
              <a:latin typeface="Helvetica Neue"/>
              <a:cs typeface="Helvetica Neue"/>
            </a:endParaRPr>
          </a:p>
          <a:p>
            <a:pPr marL="469900" indent="-457200">
              <a:lnSpc>
                <a:spcPct val="150000"/>
              </a:lnSpc>
              <a:spcBef>
                <a:spcPts val="965"/>
              </a:spcBef>
              <a:buFont typeface="Arial" panose="020B0604020202020204" pitchFamily="34" charset="0"/>
              <a:buChar char="•"/>
            </a:pP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It</a:t>
            </a:r>
            <a:r>
              <a:rPr sz="3200" spc="-1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seems like we are accepting help a lot from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peers. Can we practice polite ways to decline 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assistance?</a:t>
            </a:r>
            <a:endParaRPr sz="3200" dirty="0">
              <a:latin typeface="Helvetica Neue"/>
              <a:cs typeface="Helvetica Neue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79339" rIns="0" bIns="0" rtlCol="0">
            <a:spAutoFit/>
          </a:bodyPr>
          <a:lstStyle/>
          <a:p>
            <a:pPr marL="344805">
              <a:lnSpc>
                <a:spcPct val="100000"/>
              </a:lnSpc>
              <a:spcBef>
                <a:spcPts val="105"/>
              </a:spcBef>
            </a:pPr>
            <a:r>
              <a:rPr sz="7000" spc="-80" dirty="0"/>
              <a:t>Self</a:t>
            </a:r>
            <a:r>
              <a:rPr lang="en-US" sz="7000" spc="-375" dirty="0"/>
              <a:t>-d</a:t>
            </a:r>
            <a:r>
              <a:rPr sz="7000" spc="-135" dirty="0"/>
              <a:t>etermination</a:t>
            </a:r>
            <a:r>
              <a:rPr sz="7000" spc="-350" dirty="0"/>
              <a:t> </a:t>
            </a:r>
            <a:r>
              <a:rPr sz="7000" dirty="0"/>
              <a:t>in</a:t>
            </a:r>
            <a:r>
              <a:rPr sz="7000" spc="-360" dirty="0"/>
              <a:t> </a:t>
            </a:r>
            <a:r>
              <a:rPr sz="7000" spc="-105" dirty="0"/>
              <a:t>Practice</a:t>
            </a:r>
            <a:endParaRPr sz="70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ject 5" descr="A young learner wearing a blue shirt cracks an egg into a bowl that is held by an adult. 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557250" y="2911475"/>
            <a:ext cx="3850711" cy="5793105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1023917" y="2911475"/>
            <a:ext cx="10664409" cy="3627532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225"/>
              </a:spcBef>
            </a:pPr>
            <a:r>
              <a:rPr sz="3200" dirty="0">
                <a:latin typeface="Helvetica Neue"/>
                <a:cs typeface="Helvetica Neue"/>
              </a:rPr>
              <a:t>Independent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living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skills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include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the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tasks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and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spc="-10" dirty="0">
                <a:latin typeface="Helvetica Neue"/>
                <a:cs typeface="Helvetica Neue"/>
              </a:rPr>
              <a:t>functions </a:t>
            </a:r>
            <a:r>
              <a:rPr sz="3200" dirty="0">
                <a:latin typeface="Helvetica Neue"/>
                <a:cs typeface="Helvetica Neue"/>
              </a:rPr>
              <a:t>people</a:t>
            </a:r>
            <a:r>
              <a:rPr sz="3200" spc="-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perform in daily life</a:t>
            </a:r>
            <a:r>
              <a:rPr sz="3200" spc="-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to increase their </a:t>
            </a:r>
            <a:r>
              <a:rPr sz="3200" spc="-10" dirty="0">
                <a:latin typeface="Helvetica Neue"/>
                <a:cs typeface="Helvetica Neue"/>
              </a:rPr>
              <a:t>independence </a:t>
            </a:r>
            <a:r>
              <a:rPr sz="3200" dirty="0">
                <a:latin typeface="Helvetica Neue"/>
                <a:cs typeface="Helvetica Neue"/>
              </a:rPr>
              <a:t>and</a:t>
            </a:r>
            <a:r>
              <a:rPr sz="3200" spc="-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contribute to the family</a:t>
            </a:r>
            <a:r>
              <a:rPr sz="3200" spc="-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structure. These skills </a:t>
            </a:r>
            <a:r>
              <a:rPr sz="3200" spc="-10" dirty="0">
                <a:latin typeface="Helvetica Neue"/>
                <a:cs typeface="Helvetica Neue"/>
              </a:rPr>
              <a:t>include </a:t>
            </a:r>
            <a:r>
              <a:rPr sz="3200" dirty="0">
                <a:latin typeface="Helvetica Neue"/>
                <a:cs typeface="Helvetica Neue"/>
              </a:rPr>
              <a:t>personal</a:t>
            </a:r>
            <a:r>
              <a:rPr sz="3200" spc="-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hygiene, eating</a:t>
            </a:r>
            <a:r>
              <a:rPr sz="3200" spc="-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skills, food</a:t>
            </a:r>
            <a:r>
              <a:rPr sz="3200" spc="-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preparation, time </a:t>
            </a:r>
            <a:r>
              <a:rPr sz="3200" spc="-25" dirty="0">
                <a:latin typeface="Helvetica Neue"/>
                <a:cs typeface="Helvetica Neue"/>
              </a:rPr>
              <a:t>and </a:t>
            </a:r>
            <a:r>
              <a:rPr sz="3200" dirty="0">
                <a:latin typeface="Helvetica Neue"/>
                <a:cs typeface="Helvetica Neue"/>
              </a:rPr>
              <a:t>money</a:t>
            </a:r>
            <a:r>
              <a:rPr sz="3200" spc="-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management,</a:t>
            </a:r>
            <a:r>
              <a:rPr sz="3200" spc="-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clothing care,</a:t>
            </a:r>
            <a:r>
              <a:rPr sz="3200" spc="-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and</a:t>
            </a:r>
            <a:r>
              <a:rPr sz="3200" spc="-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household </a:t>
            </a:r>
            <a:r>
              <a:rPr sz="3200" spc="-10" dirty="0">
                <a:latin typeface="Helvetica Neue"/>
                <a:cs typeface="Helvetica Neue"/>
              </a:rPr>
              <a:t>tasks.</a:t>
            </a:r>
            <a:endParaRPr sz="3200" dirty="0">
              <a:latin typeface="Helvetica Neue"/>
              <a:cs typeface="Helvetica Neue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23917" y="888736"/>
            <a:ext cx="7802245" cy="1093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0" spc="-130" dirty="0"/>
              <a:t>Independent</a:t>
            </a:r>
            <a:r>
              <a:rPr sz="7000" spc="-300" dirty="0"/>
              <a:t> </a:t>
            </a:r>
            <a:r>
              <a:rPr sz="7000" spc="-105" dirty="0"/>
              <a:t>Living</a:t>
            </a:r>
            <a:endParaRPr sz="70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35440" y="2397542"/>
            <a:ext cx="15084010" cy="5726824"/>
          </a:xfrm>
          <a:prstGeom prst="rect">
            <a:avLst/>
          </a:prstGeom>
        </p:spPr>
        <p:txBody>
          <a:bodyPr vert="horz" wrap="square" lIns="0" tIns="136525" rIns="0" bIns="0" rtlCol="0">
            <a:spAutoFit/>
          </a:bodyPr>
          <a:lstStyle/>
          <a:p>
            <a:pPr marL="12700">
              <a:lnSpc>
                <a:spcPct val="150000"/>
              </a:lnSpc>
              <a:spcBef>
                <a:spcPts val="1075"/>
              </a:spcBef>
            </a:pP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Questions</a:t>
            </a:r>
            <a:r>
              <a:rPr sz="3200" b="1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to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ask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your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spc="-10" dirty="0">
                <a:solidFill>
                  <a:srgbClr val="333333"/>
                </a:solidFill>
                <a:latin typeface="Helvetica Neue"/>
                <a:cs typeface="Helvetica Neue"/>
              </a:rPr>
              <a:t>learners:</a:t>
            </a:r>
            <a:endParaRPr sz="3200" dirty="0">
              <a:latin typeface="Helvetica Neue"/>
              <a:cs typeface="Helvetica Neue"/>
            </a:endParaRPr>
          </a:p>
          <a:p>
            <a:pPr marL="469900" marR="4690110" indent="-457200">
              <a:lnSpc>
                <a:spcPct val="150000"/>
              </a:lnSpc>
              <a:spcBef>
                <a:spcPts val="10"/>
              </a:spcBef>
              <a:buFont typeface="Arial" panose="020B0604020202020204" pitchFamily="34" charset="0"/>
              <a:buChar char="•"/>
            </a:pP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Have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you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bee</a:t>
            </a:r>
            <a:r>
              <a:rPr lang="en-US" sz="3200" dirty="0">
                <a:solidFill>
                  <a:srgbClr val="333333"/>
                </a:solidFill>
                <a:latin typeface="Helvetica Neue"/>
                <a:cs typeface="Helvetica Neue"/>
              </a:rPr>
              <a:t>n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taught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to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tie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your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shoes? </a:t>
            </a:r>
            <a:endParaRPr lang="en-US" sz="3200" spc="-10" dirty="0">
              <a:solidFill>
                <a:srgbClr val="333333"/>
              </a:solidFill>
              <a:latin typeface="Helvetica Neue"/>
              <a:cs typeface="Helvetica Neue"/>
            </a:endParaRPr>
          </a:p>
          <a:p>
            <a:pPr marL="469900" marR="4690110" indent="-457200">
              <a:lnSpc>
                <a:spcPct val="150000"/>
              </a:lnSpc>
              <a:spcBef>
                <a:spcPts val="10"/>
              </a:spcBef>
              <a:buFont typeface="Arial" panose="020B0604020202020204" pitchFamily="34" charset="0"/>
              <a:buChar char="•"/>
            </a:pP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Is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it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tricky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trying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to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get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your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coat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spc="-25" dirty="0">
                <a:solidFill>
                  <a:srgbClr val="333333"/>
                </a:solidFill>
                <a:latin typeface="Helvetica Neue"/>
                <a:cs typeface="Helvetica Neue"/>
              </a:rPr>
              <a:t>on?</a:t>
            </a:r>
            <a:endParaRPr sz="3200" dirty="0">
              <a:latin typeface="Helvetica Neue"/>
              <a:cs typeface="Helvetica Neue"/>
            </a:endParaRPr>
          </a:p>
          <a:p>
            <a:pPr>
              <a:lnSpc>
                <a:spcPct val="150000"/>
              </a:lnSpc>
              <a:spcBef>
                <a:spcPts val="2014"/>
              </a:spcBef>
            </a:pPr>
            <a:endParaRPr sz="3200" dirty="0">
              <a:latin typeface="Helvetica Neue"/>
              <a:cs typeface="Helvetica Neue"/>
            </a:endParaRPr>
          </a:p>
          <a:p>
            <a:pPr marL="12700">
              <a:lnSpc>
                <a:spcPct val="150000"/>
              </a:lnSpc>
              <a:spcBef>
                <a:spcPts val="5"/>
              </a:spcBef>
            </a:pP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Questions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to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ask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your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dirty="0">
                <a:solidFill>
                  <a:srgbClr val="333333"/>
                </a:solidFill>
                <a:latin typeface="Helvetica Neue"/>
                <a:cs typeface="Helvetica Neue"/>
              </a:rPr>
              <a:t>VI</a:t>
            </a:r>
            <a:r>
              <a:rPr sz="32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spc="-10" dirty="0">
                <a:solidFill>
                  <a:srgbClr val="333333"/>
                </a:solidFill>
                <a:latin typeface="Helvetica Neue"/>
                <a:cs typeface="Helvetica Neue"/>
              </a:rPr>
              <a:t>Team:</a:t>
            </a:r>
            <a:endParaRPr sz="3200" dirty="0">
              <a:latin typeface="Helvetica Neue"/>
              <a:cs typeface="Helvetica Neue"/>
            </a:endParaRPr>
          </a:p>
          <a:p>
            <a:pPr marL="12700">
              <a:lnSpc>
                <a:spcPct val="150000"/>
              </a:lnSpc>
              <a:spcBef>
                <a:spcPts val="975"/>
              </a:spcBef>
            </a:pP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I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have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noticed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we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have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diﬃculty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zipping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the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jacket.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Do you have any </a:t>
            </a:r>
            <a:r>
              <a:rPr sz="3200" spc="-10" dirty="0" err="1">
                <a:solidFill>
                  <a:srgbClr val="333333"/>
                </a:solidFill>
                <a:latin typeface="Helvetica Neue"/>
                <a:cs typeface="Helvetica Neue"/>
              </a:rPr>
              <a:t>deas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?</a:t>
            </a:r>
            <a:endParaRPr sz="3200" dirty="0">
              <a:latin typeface="Helvetica Neue"/>
              <a:cs typeface="Helvetica Neue"/>
            </a:endParaRPr>
          </a:p>
          <a:p>
            <a:pPr marL="12700">
              <a:lnSpc>
                <a:spcPct val="150000"/>
              </a:lnSpc>
              <a:spcBef>
                <a:spcPts val="965"/>
              </a:spcBef>
            </a:pP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Is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it appropriate to begin learning to put on sunscreen 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independently?</a:t>
            </a:r>
            <a:endParaRPr sz="3200" dirty="0">
              <a:latin typeface="Helvetica Neue"/>
              <a:cs typeface="Helvetica Neue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79339" rIns="0" bIns="0" rtlCol="0">
            <a:spAutoFit/>
          </a:bodyPr>
          <a:lstStyle/>
          <a:p>
            <a:pPr marL="344805">
              <a:lnSpc>
                <a:spcPct val="100000"/>
              </a:lnSpc>
              <a:spcBef>
                <a:spcPts val="105"/>
              </a:spcBef>
            </a:pPr>
            <a:r>
              <a:rPr sz="7000" spc="-130" dirty="0"/>
              <a:t>Independent</a:t>
            </a:r>
            <a:r>
              <a:rPr sz="7000" spc="-355" dirty="0"/>
              <a:t> </a:t>
            </a:r>
            <a:r>
              <a:rPr sz="7000" spc="-110" dirty="0"/>
              <a:t>Living</a:t>
            </a:r>
            <a:r>
              <a:rPr sz="7000" spc="-355" dirty="0"/>
              <a:t> </a:t>
            </a:r>
            <a:r>
              <a:rPr sz="7000" spc="-110" dirty="0"/>
              <a:t>Skills</a:t>
            </a:r>
            <a:r>
              <a:rPr sz="7000" spc="-355" dirty="0"/>
              <a:t> </a:t>
            </a:r>
            <a:r>
              <a:rPr sz="7000" dirty="0"/>
              <a:t>in</a:t>
            </a:r>
            <a:r>
              <a:rPr sz="7000" spc="-350" dirty="0"/>
              <a:t> </a:t>
            </a:r>
            <a:r>
              <a:rPr sz="7000" spc="-95" dirty="0"/>
              <a:t>Practice</a:t>
            </a:r>
            <a:endParaRPr sz="70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ject 5" descr="Street crossing signal with a Red hand showi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591239" y="3141265"/>
            <a:ext cx="5067908" cy="5026025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1289050" y="3141191"/>
            <a:ext cx="9217025" cy="2890150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235"/>
              </a:spcBef>
            </a:pPr>
            <a:r>
              <a:rPr sz="3200" dirty="0">
                <a:latin typeface="Helvetica Neue"/>
                <a:cs typeface="Helvetica Neue"/>
              </a:rPr>
              <a:t>O&amp;M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instruction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enables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students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of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all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ages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and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spc="-10" dirty="0">
                <a:latin typeface="Helvetica Neue"/>
                <a:cs typeface="Helvetica Neue"/>
              </a:rPr>
              <a:t>motor </a:t>
            </a:r>
            <a:r>
              <a:rPr sz="3200" dirty="0">
                <a:latin typeface="Helvetica Neue"/>
                <a:cs typeface="Helvetica Neue"/>
              </a:rPr>
              <a:t>abilities</a:t>
            </a:r>
            <a:r>
              <a:rPr sz="3200" spc="-10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to be oriented to their surroundings and to move </a:t>
            </a:r>
            <a:r>
              <a:rPr sz="3200" spc="-25" dirty="0">
                <a:latin typeface="Helvetica Neue"/>
                <a:cs typeface="Helvetica Neue"/>
              </a:rPr>
              <a:t>as </a:t>
            </a:r>
            <a:r>
              <a:rPr sz="3200" dirty="0">
                <a:latin typeface="Helvetica Neue"/>
                <a:cs typeface="Helvetica Neue"/>
              </a:rPr>
              <a:t>independently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and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safely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dirty="0">
                <a:latin typeface="Helvetica Neue"/>
                <a:cs typeface="Helvetica Neue"/>
              </a:rPr>
              <a:t>as</a:t>
            </a:r>
            <a:r>
              <a:rPr sz="3200" spc="5" dirty="0">
                <a:latin typeface="Helvetica Neue"/>
                <a:cs typeface="Helvetica Neue"/>
              </a:rPr>
              <a:t> </a:t>
            </a:r>
            <a:r>
              <a:rPr sz="3200" spc="-10" dirty="0">
                <a:latin typeface="Helvetica Neue"/>
                <a:cs typeface="Helvetica Neue"/>
              </a:rPr>
              <a:t>possible.</a:t>
            </a:r>
            <a:endParaRPr sz="3200" dirty="0">
              <a:latin typeface="Helvetica Neue"/>
              <a:cs typeface="Helvetica Neue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79339" rIns="0" bIns="0" rtlCol="0">
            <a:spAutoFit/>
          </a:bodyPr>
          <a:lstStyle/>
          <a:p>
            <a:pPr marL="344805">
              <a:lnSpc>
                <a:spcPct val="100000"/>
              </a:lnSpc>
              <a:spcBef>
                <a:spcPts val="105"/>
              </a:spcBef>
            </a:pPr>
            <a:r>
              <a:rPr sz="7000" spc="-130" dirty="0"/>
              <a:t>Orientation</a:t>
            </a:r>
            <a:r>
              <a:rPr sz="7000" spc="-290" dirty="0"/>
              <a:t> </a:t>
            </a:r>
            <a:r>
              <a:rPr sz="7000" dirty="0"/>
              <a:t>&amp;</a:t>
            </a:r>
            <a:r>
              <a:rPr sz="7000" spc="-290" dirty="0"/>
              <a:t> </a:t>
            </a:r>
            <a:r>
              <a:rPr sz="7000" spc="-114" dirty="0"/>
              <a:t>Mobility</a:t>
            </a:r>
            <a:endParaRPr sz="70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35441" y="2397542"/>
            <a:ext cx="17241520" cy="6641433"/>
          </a:xfrm>
          <a:prstGeom prst="rect">
            <a:avLst/>
          </a:prstGeom>
        </p:spPr>
        <p:txBody>
          <a:bodyPr vert="horz" wrap="square" lIns="0" tIns="136525" rIns="0" bIns="0" rtlCol="0">
            <a:spAutoFit/>
          </a:bodyPr>
          <a:lstStyle/>
          <a:p>
            <a:pPr marL="12700">
              <a:lnSpc>
                <a:spcPct val="150000"/>
              </a:lnSpc>
              <a:spcBef>
                <a:spcPts val="1075"/>
              </a:spcBef>
            </a:pPr>
            <a:r>
              <a:rPr sz="2800" b="1" dirty="0">
                <a:solidFill>
                  <a:srgbClr val="333333"/>
                </a:solidFill>
                <a:latin typeface="Helvetica Neue"/>
                <a:cs typeface="Helvetica Neue"/>
              </a:rPr>
              <a:t>Questions</a:t>
            </a:r>
            <a:r>
              <a:rPr sz="2800" b="1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b="1" dirty="0">
                <a:solidFill>
                  <a:srgbClr val="333333"/>
                </a:solidFill>
                <a:latin typeface="Helvetica Neue"/>
                <a:cs typeface="Helvetica Neue"/>
              </a:rPr>
              <a:t>to</a:t>
            </a:r>
            <a:r>
              <a:rPr sz="28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b="1" dirty="0">
                <a:solidFill>
                  <a:srgbClr val="333333"/>
                </a:solidFill>
                <a:latin typeface="Helvetica Neue"/>
                <a:cs typeface="Helvetica Neue"/>
              </a:rPr>
              <a:t>ask</a:t>
            </a:r>
            <a:r>
              <a:rPr sz="28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b="1" dirty="0">
                <a:solidFill>
                  <a:srgbClr val="333333"/>
                </a:solidFill>
                <a:latin typeface="Helvetica Neue"/>
                <a:cs typeface="Helvetica Neue"/>
              </a:rPr>
              <a:t>your</a:t>
            </a:r>
            <a:r>
              <a:rPr sz="28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b="1" spc="-10" dirty="0">
                <a:solidFill>
                  <a:srgbClr val="333333"/>
                </a:solidFill>
                <a:latin typeface="Helvetica Neue"/>
                <a:cs typeface="Helvetica Neue"/>
              </a:rPr>
              <a:t>learners:</a:t>
            </a:r>
            <a:endParaRPr sz="2800" dirty="0">
              <a:latin typeface="Helvetica Neue"/>
              <a:cs typeface="Helvetica Neue"/>
            </a:endParaRPr>
          </a:p>
          <a:p>
            <a:pPr marL="469900" marR="1310640" indent="-457200">
              <a:lnSpc>
                <a:spcPct val="150000"/>
              </a:lnSpc>
              <a:spcBef>
                <a:spcPts val="1100"/>
              </a:spcBef>
              <a:buFont typeface="Arial" panose="020B0604020202020204" pitchFamily="34" charset="0"/>
              <a:buChar char="•"/>
            </a:pP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I'm</a:t>
            </a:r>
            <a:r>
              <a:rPr sz="2800" spc="-1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not sure you could see where I was pointing to when I showed the class where to turn in 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completed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assignments.</a:t>
            </a:r>
            <a:r>
              <a:rPr sz="28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Let</a:t>
            </a:r>
            <a:r>
              <a:rPr sz="28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me</a:t>
            </a:r>
            <a:r>
              <a:rPr sz="28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show</a:t>
            </a:r>
            <a:r>
              <a:rPr sz="28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spc="-20" dirty="0">
                <a:solidFill>
                  <a:srgbClr val="333333"/>
                </a:solidFill>
                <a:latin typeface="Helvetica Neue"/>
                <a:cs typeface="Helvetica Neue"/>
              </a:rPr>
              <a:t>you!</a:t>
            </a:r>
            <a:endParaRPr sz="2800" dirty="0">
              <a:latin typeface="Helvetica Neue"/>
              <a:cs typeface="Helvetica Neue"/>
            </a:endParaRPr>
          </a:p>
          <a:p>
            <a:pPr marL="469900" marR="5080" indent="-457200">
              <a:lnSpc>
                <a:spcPct val="150000"/>
              </a:lnSpc>
              <a:spcBef>
                <a:spcPts val="980"/>
              </a:spcBef>
              <a:buFont typeface="Arial" panose="020B0604020202020204" pitchFamily="34" charset="0"/>
              <a:buChar char="•"/>
              <a:tabLst>
                <a:tab pos="5586730" algn="l"/>
              </a:tabLst>
            </a:pP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We</a:t>
            </a:r>
            <a:r>
              <a:rPr sz="2800" spc="-3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have</a:t>
            </a:r>
            <a:r>
              <a:rPr sz="2800" spc="-2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rainy</a:t>
            </a:r>
            <a:r>
              <a:rPr sz="2800" spc="-3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day</a:t>
            </a:r>
            <a:r>
              <a:rPr sz="2800" spc="-2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dismissal</a:t>
            </a:r>
            <a:r>
              <a:rPr sz="2800" spc="-2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today</a:t>
            </a:r>
            <a:r>
              <a:rPr lang="en-US"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.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How</a:t>
            </a:r>
            <a:r>
              <a:rPr sz="2800" spc="-1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are we going to</a:t>
            </a:r>
            <a:r>
              <a:rPr sz="28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make sure you tell</a:t>
            </a:r>
            <a:r>
              <a:rPr sz="28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which car is your</a:t>
            </a:r>
            <a:r>
              <a:rPr sz="28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mom's in the </a:t>
            </a:r>
            <a:r>
              <a:rPr sz="2800" spc="-20" dirty="0">
                <a:solidFill>
                  <a:srgbClr val="333333"/>
                </a:solidFill>
                <a:latin typeface="Helvetica Neue"/>
                <a:cs typeface="Helvetica Neue"/>
              </a:rPr>
              <a:t>pick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up</a:t>
            </a:r>
            <a:r>
              <a:rPr sz="28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spc="-20" dirty="0">
                <a:solidFill>
                  <a:srgbClr val="333333"/>
                </a:solidFill>
                <a:latin typeface="Helvetica Neue"/>
                <a:cs typeface="Helvetica Neue"/>
              </a:rPr>
              <a:t>line?</a:t>
            </a:r>
            <a:endParaRPr sz="2800" dirty="0">
              <a:latin typeface="Helvetica Neue"/>
              <a:cs typeface="Helvetica Neue"/>
            </a:endParaRPr>
          </a:p>
          <a:p>
            <a:pPr>
              <a:lnSpc>
                <a:spcPct val="150000"/>
              </a:lnSpc>
              <a:spcBef>
                <a:spcPts val="1910"/>
              </a:spcBef>
            </a:pPr>
            <a:endParaRPr sz="2800" dirty="0">
              <a:latin typeface="Helvetica Neue"/>
              <a:cs typeface="Helvetica Neue"/>
            </a:endParaRPr>
          </a:p>
          <a:p>
            <a:pPr marL="12700">
              <a:lnSpc>
                <a:spcPct val="150000"/>
              </a:lnSpc>
            </a:pPr>
            <a:r>
              <a:rPr sz="2800" b="1" dirty="0">
                <a:solidFill>
                  <a:srgbClr val="333333"/>
                </a:solidFill>
                <a:latin typeface="Helvetica Neue"/>
                <a:cs typeface="Helvetica Neue"/>
              </a:rPr>
              <a:t>Questions</a:t>
            </a:r>
            <a:r>
              <a:rPr sz="28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b="1" dirty="0">
                <a:solidFill>
                  <a:srgbClr val="333333"/>
                </a:solidFill>
                <a:latin typeface="Helvetica Neue"/>
                <a:cs typeface="Helvetica Neue"/>
              </a:rPr>
              <a:t>to</a:t>
            </a:r>
            <a:r>
              <a:rPr sz="28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b="1" dirty="0">
                <a:solidFill>
                  <a:srgbClr val="333333"/>
                </a:solidFill>
                <a:latin typeface="Helvetica Neue"/>
                <a:cs typeface="Helvetica Neue"/>
              </a:rPr>
              <a:t>ask</a:t>
            </a:r>
            <a:r>
              <a:rPr sz="28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b="1" dirty="0">
                <a:solidFill>
                  <a:srgbClr val="333333"/>
                </a:solidFill>
                <a:latin typeface="Helvetica Neue"/>
                <a:cs typeface="Helvetica Neue"/>
              </a:rPr>
              <a:t>your</a:t>
            </a:r>
            <a:r>
              <a:rPr sz="28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b="1" dirty="0">
                <a:solidFill>
                  <a:srgbClr val="333333"/>
                </a:solidFill>
                <a:latin typeface="Helvetica Neue"/>
                <a:cs typeface="Helvetica Neue"/>
              </a:rPr>
              <a:t>VI</a:t>
            </a:r>
            <a:r>
              <a:rPr sz="2800" b="1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b="1" spc="-10" dirty="0">
                <a:solidFill>
                  <a:srgbClr val="333333"/>
                </a:solidFill>
                <a:latin typeface="Helvetica Neue"/>
                <a:cs typeface="Helvetica Neue"/>
              </a:rPr>
              <a:t>Team:</a:t>
            </a:r>
            <a:endParaRPr sz="2800" dirty="0">
              <a:latin typeface="Helvetica Neue"/>
              <a:cs typeface="Helvetica Neue"/>
            </a:endParaRPr>
          </a:p>
          <a:p>
            <a:pPr marL="469900" indent="-457200">
              <a:lnSpc>
                <a:spcPct val="150000"/>
              </a:lnSpc>
              <a:spcBef>
                <a:spcPts val="980"/>
              </a:spcBef>
              <a:buFont typeface="Arial" panose="020B0604020202020204" pitchFamily="34" charset="0"/>
              <a:buChar char="•"/>
            </a:pP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We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are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going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on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a</a:t>
            </a:r>
            <a:r>
              <a:rPr sz="28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field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trip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next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month.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Anything</a:t>
            </a:r>
            <a:r>
              <a:rPr sz="28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we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need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to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keep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in</a:t>
            </a:r>
            <a:r>
              <a:rPr sz="28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mind?</a:t>
            </a:r>
            <a:endParaRPr sz="2800" dirty="0">
              <a:latin typeface="Helvetica Neue"/>
              <a:cs typeface="Helvetica Neue"/>
            </a:endParaRPr>
          </a:p>
          <a:p>
            <a:pPr marL="469900" indent="-457200">
              <a:lnSpc>
                <a:spcPct val="150000"/>
              </a:lnSpc>
              <a:spcBef>
                <a:spcPts val="965"/>
              </a:spcBef>
              <a:buFont typeface="Arial" panose="020B0604020202020204" pitchFamily="34" charset="0"/>
              <a:buChar char="•"/>
            </a:pP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We</a:t>
            </a:r>
            <a:r>
              <a:rPr sz="2800" spc="-2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are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having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some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diﬃculty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in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the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cafeteria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finding</a:t>
            </a:r>
            <a:r>
              <a:rPr sz="28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our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table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after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we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go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through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the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lunch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333333"/>
                </a:solidFill>
                <a:latin typeface="Helvetica Neue"/>
                <a:cs typeface="Helvetica Neue"/>
              </a:rPr>
              <a:t>line.</a:t>
            </a:r>
            <a:r>
              <a:rPr sz="28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2800" spc="-10" dirty="0">
                <a:solidFill>
                  <a:srgbClr val="333333"/>
                </a:solidFill>
                <a:latin typeface="Helvetica Neue"/>
                <a:cs typeface="Helvetica Neue"/>
              </a:rPr>
              <a:t>Ideas?</a:t>
            </a:r>
            <a:endParaRPr sz="2800" dirty="0">
              <a:latin typeface="Helvetica Neue"/>
              <a:cs typeface="Helvetica Neue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81847" rIns="0" bIns="0" rtlCol="0">
            <a:spAutoFit/>
          </a:bodyPr>
          <a:lstStyle/>
          <a:p>
            <a:pPr marL="344805" algn="l">
              <a:lnSpc>
                <a:spcPct val="100000"/>
              </a:lnSpc>
              <a:spcBef>
                <a:spcPts val="114"/>
              </a:spcBef>
            </a:pPr>
            <a:r>
              <a:rPr spc="-125" dirty="0"/>
              <a:t>Orientation</a:t>
            </a:r>
            <a:r>
              <a:rPr spc="-330" dirty="0"/>
              <a:t> </a:t>
            </a:r>
            <a:r>
              <a:rPr dirty="0"/>
              <a:t>&amp;</a:t>
            </a:r>
            <a:r>
              <a:rPr spc="-330" dirty="0"/>
              <a:t> </a:t>
            </a:r>
            <a:r>
              <a:rPr spc="-114" dirty="0"/>
              <a:t>Mobility</a:t>
            </a:r>
            <a:r>
              <a:rPr spc="-330" dirty="0"/>
              <a:t> </a:t>
            </a:r>
            <a:r>
              <a:rPr spc="-105" dirty="0"/>
              <a:t>Skills</a:t>
            </a:r>
            <a:r>
              <a:rPr spc="-330" dirty="0"/>
              <a:t> </a:t>
            </a:r>
            <a:r>
              <a:rPr dirty="0"/>
              <a:t>in</a:t>
            </a:r>
            <a:r>
              <a:rPr spc="-325" dirty="0"/>
              <a:t> </a:t>
            </a:r>
            <a:r>
              <a:rPr spc="-85" dirty="0"/>
              <a:t>Practice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96987" y="4427896"/>
            <a:ext cx="4502150" cy="1093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0" spc="-95" dirty="0"/>
              <a:t>Thank</a:t>
            </a:r>
            <a:r>
              <a:rPr sz="7000" spc="-395" dirty="0"/>
              <a:t> </a:t>
            </a:r>
            <a:r>
              <a:rPr sz="7000" spc="-110" dirty="0"/>
              <a:t>you!</a:t>
            </a:r>
            <a:endParaRPr sz="7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ject 5" descr="Teacher sitting in front of several students who seem to be paying close attention to what she is saying. 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39969" y="2387361"/>
            <a:ext cx="7672079" cy="5114719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1320033" y="2259303"/>
            <a:ext cx="8732017" cy="6766595"/>
          </a:xfrm>
          <a:prstGeom prst="rect">
            <a:avLst/>
          </a:prstGeom>
        </p:spPr>
        <p:txBody>
          <a:bodyPr vert="horz" wrap="square" lIns="0" tIns="31114" rIns="0" bIns="0" rtlCol="0">
            <a:spAutoFit/>
          </a:bodyPr>
          <a:lstStyle/>
          <a:p>
            <a:pPr marL="469265" marR="5080" indent="-457200">
              <a:spcBef>
                <a:spcPts val="244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58140" algn="l"/>
                <a:tab pos="454025" algn="l"/>
                <a:tab pos="2131060" algn="l"/>
                <a:tab pos="4069079" algn="l"/>
              </a:tabLst>
            </a:pPr>
            <a:r>
              <a:rPr sz="3200" b="1" dirty="0">
                <a:solidFill>
                  <a:srgbClr val="1D1D1D"/>
                </a:solidFill>
                <a:latin typeface="Helvetica Neue"/>
                <a:cs typeface="Helvetica Neue"/>
              </a:rPr>
              <a:t>Lighting:</a:t>
            </a:r>
            <a:r>
              <a:rPr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In</a:t>
            </a:r>
            <a:r>
              <a:rPr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most</a:t>
            </a:r>
            <a:r>
              <a:rPr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cases,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 having</a:t>
            </a:r>
            <a:r>
              <a:rPr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overhead</a:t>
            </a:r>
            <a:r>
              <a:rPr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lights</a:t>
            </a:r>
            <a:r>
              <a:rPr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on</a:t>
            </a:r>
            <a:r>
              <a:rPr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spc="-25" dirty="0">
                <a:solidFill>
                  <a:srgbClr val="1D1D1D"/>
                </a:solidFill>
                <a:latin typeface="Helvetica Neue"/>
                <a:cs typeface="Helvetica Neue"/>
              </a:rPr>
              <a:t>is </a:t>
            </a:r>
            <a:r>
              <a:rPr sz="3200" spc="-10" dirty="0">
                <a:solidFill>
                  <a:srgbClr val="1D1D1D"/>
                </a:solidFill>
                <a:latin typeface="Helvetica Neue"/>
                <a:cs typeface="Helvetica Neue"/>
              </a:rPr>
              <a:t>important</a:t>
            </a:r>
            <a:r>
              <a:rPr lang="en-US" sz="3200" spc="-10" dirty="0">
                <a:solidFill>
                  <a:srgbClr val="1D1D1D"/>
                </a:solidFill>
                <a:latin typeface="Helvetica Neue"/>
                <a:cs typeface="Helvetica Neue"/>
              </a:rPr>
              <a:t>—a</a:t>
            </a:r>
            <a:r>
              <a:rPr lang="en-US" sz="3200" spc="-65" dirty="0">
                <a:solidFill>
                  <a:srgbClr val="1D1D1D"/>
                </a:solidFill>
                <a:latin typeface="Helvetica Neue"/>
                <a:cs typeface="Helvetica Neue"/>
              </a:rPr>
              <a:t>t</a:t>
            </a:r>
            <a:r>
              <a:rPr sz="3200" spc="-2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least</a:t>
            </a:r>
            <a:r>
              <a:rPr sz="3200" spc="-1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use</a:t>
            </a:r>
            <a:r>
              <a:rPr sz="3200" spc="-1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lamps</a:t>
            </a:r>
            <a:r>
              <a:rPr sz="3200" spc="-1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or</a:t>
            </a:r>
            <a:r>
              <a:rPr sz="3200" spc="-1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other</a:t>
            </a:r>
            <a:r>
              <a:rPr sz="3200" spc="-1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spc="-10" dirty="0">
                <a:solidFill>
                  <a:srgbClr val="1D1D1D"/>
                </a:solidFill>
                <a:latin typeface="Helvetica Neue"/>
                <a:cs typeface="Helvetica Neue"/>
              </a:rPr>
              <a:t>lighting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when</a:t>
            </a:r>
            <a:r>
              <a:rPr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doing</a:t>
            </a:r>
            <a:r>
              <a:rPr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near</a:t>
            </a:r>
            <a:r>
              <a:rPr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spc="-10" dirty="0">
                <a:solidFill>
                  <a:srgbClr val="1D1D1D"/>
                </a:solidFill>
                <a:latin typeface="Helvetica Neue"/>
                <a:cs typeface="Helvetica Neue"/>
              </a:rPr>
              <a:t>work.</a:t>
            </a:r>
            <a:r>
              <a:rPr lang="en-US" sz="3200" spc="-1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spc="-40" dirty="0">
                <a:solidFill>
                  <a:srgbClr val="1D1D1D"/>
                </a:solidFill>
                <a:latin typeface="Helvetica Neue"/>
                <a:cs typeface="Helvetica Neue"/>
              </a:rPr>
              <a:t>Try</a:t>
            </a:r>
            <a:r>
              <a:rPr sz="3200" spc="-3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not</a:t>
            </a:r>
            <a:r>
              <a:rPr sz="3200" spc="-2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to</a:t>
            </a:r>
            <a:r>
              <a:rPr sz="3200" spc="-2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stand</a:t>
            </a:r>
            <a:r>
              <a:rPr sz="3200" spc="-2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in</a:t>
            </a:r>
            <a:r>
              <a:rPr sz="3200" spc="-2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spc="-10" dirty="0">
                <a:solidFill>
                  <a:srgbClr val="1D1D1D"/>
                </a:solidFill>
                <a:latin typeface="Helvetica Neue"/>
                <a:cs typeface="Helvetica Neue"/>
              </a:rPr>
              <a:t>front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of</a:t>
            </a:r>
            <a:r>
              <a:rPr sz="3200" spc="-1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a</a:t>
            </a:r>
            <a:r>
              <a:rPr sz="32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light</a:t>
            </a:r>
            <a:r>
              <a:rPr sz="3200" spc="-1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source</a:t>
            </a:r>
            <a:r>
              <a:rPr sz="32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when</a:t>
            </a:r>
            <a:r>
              <a:rPr sz="3200" spc="-1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you</a:t>
            </a:r>
            <a:r>
              <a:rPr sz="32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are</a:t>
            </a:r>
            <a:r>
              <a:rPr sz="3200" spc="-1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giving</a:t>
            </a:r>
            <a:r>
              <a:rPr sz="32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spc="-10" dirty="0">
                <a:solidFill>
                  <a:srgbClr val="1D1D1D"/>
                </a:solidFill>
                <a:latin typeface="Helvetica Neue"/>
                <a:cs typeface="Helvetica Neue"/>
              </a:rPr>
              <a:t>instruction.</a:t>
            </a:r>
            <a:endParaRPr lang="en-US" sz="3200" spc="-10" dirty="0">
              <a:solidFill>
                <a:srgbClr val="1D1D1D"/>
              </a:solidFill>
              <a:latin typeface="Helvetica Neue"/>
              <a:cs typeface="Helvetica Neue"/>
            </a:endParaRPr>
          </a:p>
          <a:p>
            <a:pPr marL="12065" marR="5080">
              <a:spcBef>
                <a:spcPts val="244"/>
              </a:spcBef>
              <a:spcAft>
                <a:spcPts val="600"/>
              </a:spcAft>
              <a:tabLst>
                <a:tab pos="358140" algn="l"/>
                <a:tab pos="454025" algn="l"/>
                <a:tab pos="2131060" algn="l"/>
                <a:tab pos="4069079" algn="l"/>
              </a:tabLst>
            </a:pPr>
            <a:endParaRPr lang="en-US" sz="3200" dirty="0">
              <a:solidFill>
                <a:srgbClr val="1D1D1D"/>
              </a:solidFill>
              <a:latin typeface="Helvetica Neue"/>
              <a:cs typeface="Helvetica Neue"/>
            </a:endParaRPr>
          </a:p>
          <a:p>
            <a:pPr marL="469265" marR="74930" indent="-457200">
              <a:spcAft>
                <a:spcPts val="600"/>
              </a:spcAft>
              <a:buSzPct val="124074"/>
              <a:buFont typeface="Arial" panose="020B0604020202020204" pitchFamily="34" charset="0"/>
              <a:buChar char="•"/>
              <a:tabLst>
                <a:tab pos="358140" algn="l"/>
              </a:tabLst>
            </a:pPr>
            <a:r>
              <a:rPr sz="3200" b="1" dirty="0">
                <a:solidFill>
                  <a:srgbClr val="1D1D1D"/>
                </a:solidFill>
                <a:latin typeface="Helvetica Neue"/>
                <a:cs typeface="Helvetica Neue"/>
              </a:rPr>
              <a:t>Contrast:</a:t>
            </a:r>
            <a:r>
              <a:rPr sz="3200" b="1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Using</a:t>
            </a:r>
            <a:r>
              <a:rPr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a</a:t>
            </a:r>
            <a:r>
              <a:rPr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black</a:t>
            </a:r>
            <a:r>
              <a:rPr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marker</a:t>
            </a:r>
            <a:r>
              <a:rPr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on</a:t>
            </a:r>
            <a:r>
              <a:rPr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a</a:t>
            </a:r>
            <a:r>
              <a:rPr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spc="-10" dirty="0">
                <a:solidFill>
                  <a:srgbClr val="1D1D1D"/>
                </a:solidFill>
                <a:latin typeface="Helvetica Neue"/>
                <a:cs typeface="Helvetica Neue"/>
              </a:rPr>
              <a:t>whiteboard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is</a:t>
            </a:r>
            <a:r>
              <a:rPr sz="32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much</a:t>
            </a:r>
            <a:r>
              <a:rPr sz="32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better than</a:t>
            </a:r>
            <a:r>
              <a:rPr sz="32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green or </a:t>
            </a:r>
            <a:r>
              <a:rPr sz="3200" spc="-20" dirty="0">
                <a:solidFill>
                  <a:srgbClr val="1D1D1D"/>
                </a:solidFill>
                <a:latin typeface="Helvetica Neue"/>
                <a:cs typeface="Helvetica Neue"/>
              </a:rPr>
              <a:t>red.</a:t>
            </a:r>
            <a:endParaRPr lang="en-US" sz="3200" spc="-20" dirty="0">
              <a:solidFill>
                <a:srgbClr val="1D1D1D"/>
              </a:solidFill>
              <a:latin typeface="Helvetica Neue"/>
              <a:cs typeface="Helvetica Neue"/>
            </a:endParaRPr>
          </a:p>
          <a:p>
            <a:pPr marL="12065" marR="74930">
              <a:spcAft>
                <a:spcPts val="600"/>
              </a:spcAft>
              <a:buSzPct val="124074"/>
              <a:tabLst>
                <a:tab pos="358140" algn="l"/>
              </a:tabLst>
            </a:pPr>
            <a:endParaRPr lang="en-US" sz="3200" spc="-20" dirty="0">
              <a:solidFill>
                <a:srgbClr val="1D1D1D"/>
              </a:solidFill>
              <a:latin typeface="Helvetica Neue"/>
              <a:cs typeface="Helvetica Neue"/>
            </a:endParaRPr>
          </a:p>
          <a:p>
            <a:pPr marL="469265" marR="74930" indent="-457200">
              <a:spcAft>
                <a:spcPts val="600"/>
              </a:spcAft>
              <a:buSzPct val="124074"/>
              <a:buFont typeface="Arial" panose="020B0604020202020204" pitchFamily="34" charset="0"/>
              <a:buChar char="•"/>
              <a:tabLst>
                <a:tab pos="358140" algn="l"/>
              </a:tabLst>
            </a:pPr>
            <a:r>
              <a:rPr lang="en-US" sz="3200" b="1" dirty="0">
                <a:solidFill>
                  <a:srgbClr val="1D1D1D"/>
                </a:solidFill>
                <a:latin typeface="Helvetica Neue"/>
                <a:cs typeface="Helvetica Neue"/>
              </a:rPr>
              <a:t>Complexity:</a:t>
            </a:r>
            <a:r>
              <a:rPr lang="en-US" sz="3200" b="1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Keep</a:t>
            </a:r>
            <a:r>
              <a:rPr lang="en-US"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it</a:t>
            </a:r>
            <a:r>
              <a:rPr lang="en-US"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simple</a:t>
            </a:r>
            <a:r>
              <a:rPr lang="en-US"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when</a:t>
            </a:r>
            <a:r>
              <a:rPr lang="en-US"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you</a:t>
            </a:r>
            <a:r>
              <a:rPr lang="en-US"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spc="-20" dirty="0">
                <a:solidFill>
                  <a:srgbClr val="1D1D1D"/>
                </a:solidFill>
                <a:latin typeface="Helvetica Neue"/>
                <a:cs typeface="Helvetica Neue"/>
              </a:rPr>
              <a:t>can.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Decreasing</a:t>
            </a:r>
            <a:r>
              <a:rPr lang="en-US" sz="3200" spc="-3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cluttered</a:t>
            </a:r>
            <a:r>
              <a:rPr lang="en-US" sz="3200" spc="-3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walls,</a:t>
            </a:r>
            <a:r>
              <a:rPr lang="en-US" sz="3200" spc="-3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boards,</a:t>
            </a:r>
            <a:r>
              <a:rPr lang="en-US" sz="3200" spc="-3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spc="-25" dirty="0">
                <a:solidFill>
                  <a:srgbClr val="1D1D1D"/>
                </a:solidFill>
                <a:latin typeface="Helvetica Neue"/>
                <a:cs typeface="Helvetica Neue"/>
              </a:rPr>
              <a:t>and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worksheets</a:t>
            </a:r>
            <a:r>
              <a:rPr lang="en-US" sz="3200" spc="1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help</a:t>
            </a:r>
            <a:r>
              <a:rPr lang="en-US" sz="3200" spc="1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the</a:t>
            </a:r>
            <a:r>
              <a:rPr lang="en-US" sz="3200" spc="1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learner</a:t>
            </a:r>
            <a:r>
              <a:rPr lang="en-US" sz="3200" spc="1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focus</a:t>
            </a:r>
            <a:r>
              <a:rPr lang="en-US" sz="3200" spc="1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on</a:t>
            </a:r>
            <a:r>
              <a:rPr lang="en-US" sz="3200" spc="1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spc="-10" dirty="0">
                <a:solidFill>
                  <a:srgbClr val="1D1D1D"/>
                </a:solidFill>
                <a:latin typeface="Helvetica Neue"/>
                <a:cs typeface="Helvetica Neue"/>
              </a:rPr>
              <a:t>what’s important.</a:t>
            </a:r>
            <a:endParaRPr lang="en-US" sz="3200" dirty="0">
              <a:latin typeface="Helvetica Neue"/>
              <a:cs typeface="Helvetica Neu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1076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5150" dirty="0">
                <a:solidFill>
                  <a:srgbClr val="1D1D1D"/>
                </a:solidFill>
              </a:rPr>
              <a:t>Here</a:t>
            </a:r>
            <a:r>
              <a:rPr sz="5150" spc="5" dirty="0">
                <a:solidFill>
                  <a:srgbClr val="1D1D1D"/>
                </a:solidFill>
              </a:rPr>
              <a:t> </a:t>
            </a:r>
            <a:r>
              <a:rPr sz="5150" dirty="0">
                <a:solidFill>
                  <a:srgbClr val="1D1D1D"/>
                </a:solidFill>
              </a:rPr>
              <a:t>are</a:t>
            </a:r>
            <a:r>
              <a:rPr sz="5150" spc="15" dirty="0">
                <a:solidFill>
                  <a:srgbClr val="1D1D1D"/>
                </a:solidFill>
              </a:rPr>
              <a:t> </a:t>
            </a:r>
            <a:r>
              <a:rPr sz="5150" dirty="0">
                <a:solidFill>
                  <a:srgbClr val="1D1D1D"/>
                </a:solidFill>
              </a:rPr>
              <a:t>a</a:t>
            </a:r>
            <a:r>
              <a:rPr sz="5150" spc="15" dirty="0">
                <a:solidFill>
                  <a:srgbClr val="1D1D1D"/>
                </a:solidFill>
              </a:rPr>
              <a:t> </a:t>
            </a:r>
            <a:r>
              <a:rPr sz="5150" dirty="0">
                <a:solidFill>
                  <a:srgbClr val="1D1D1D"/>
                </a:solidFill>
              </a:rPr>
              <a:t>few</a:t>
            </a:r>
            <a:r>
              <a:rPr sz="5150" spc="15" dirty="0">
                <a:solidFill>
                  <a:srgbClr val="1D1D1D"/>
                </a:solidFill>
              </a:rPr>
              <a:t> </a:t>
            </a:r>
            <a:r>
              <a:rPr sz="5150" dirty="0">
                <a:solidFill>
                  <a:srgbClr val="1D1D1D"/>
                </a:solidFill>
              </a:rPr>
              <a:t>tips</a:t>
            </a:r>
            <a:r>
              <a:rPr sz="5150" spc="15" dirty="0">
                <a:solidFill>
                  <a:srgbClr val="1D1D1D"/>
                </a:solidFill>
              </a:rPr>
              <a:t> </a:t>
            </a:r>
            <a:r>
              <a:rPr sz="5150" dirty="0">
                <a:solidFill>
                  <a:srgbClr val="1D1D1D"/>
                </a:solidFill>
              </a:rPr>
              <a:t>for</a:t>
            </a:r>
            <a:r>
              <a:rPr sz="5150" spc="15" dirty="0">
                <a:solidFill>
                  <a:srgbClr val="1D1D1D"/>
                </a:solidFill>
              </a:rPr>
              <a:t> </a:t>
            </a:r>
            <a:r>
              <a:rPr sz="5150" dirty="0">
                <a:solidFill>
                  <a:srgbClr val="1D1D1D"/>
                </a:solidFill>
              </a:rPr>
              <a:t>optimizing</a:t>
            </a:r>
            <a:r>
              <a:rPr sz="5150" spc="15" dirty="0">
                <a:solidFill>
                  <a:srgbClr val="1D1D1D"/>
                </a:solidFill>
              </a:rPr>
              <a:t> </a:t>
            </a:r>
            <a:r>
              <a:rPr sz="5150" dirty="0">
                <a:solidFill>
                  <a:srgbClr val="1D1D1D"/>
                </a:solidFill>
              </a:rPr>
              <a:t>acuities</a:t>
            </a:r>
            <a:r>
              <a:rPr sz="5150" spc="15" dirty="0">
                <a:solidFill>
                  <a:srgbClr val="1D1D1D"/>
                </a:solidFill>
              </a:rPr>
              <a:t> </a:t>
            </a:r>
            <a:r>
              <a:rPr sz="5150" dirty="0">
                <a:solidFill>
                  <a:srgbClr val="1D1D1D"/>
                </a:solidFill>
              </a:rPr>
              <a:t>for</a:t>
            </a:r>
            <a:r>
              <a:rPr sz="5150" spc="15" dirty="0">
                <a:solidFill>
                  <a:srgbClr val="1D1D1D"/>
                </a:solidFill>
              </a:rPr>
              <a:t> </a:t>
            </a:r>
            <a:r>
              <a:rPr sz="5150" dirty="0">
                <a:solidFill>
                  <a:srgbClr val="1D1D1D"/>
                </a:solidFill>
              </a:rPr>
              <a:t>all</a:t>
            </a:r>
            <a:r>
              <a:rPr sz="5150" spc="15" dirty="0">
                <a:solidFill>
                  <a:srgbClr val="1D1D1D"/>
                </a:solidFill>
              </a:rPr>
              <a:t> </a:t>
            </a:r>
            <a:r>
              <a:rPr sz="5150" spc="-10" dirty="0">
                <a:solidFill>
                  <a:srgbClr val="1D1D1D"/>
                </a:solidFill>
              </a:rPr>
              <a:t>learners…</a:t>
            </a:r>
            <a:endParaRPr sz="515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ject 5" descr="View of city buildings and a street with peripheral fields blacked out. 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161334" y="2831555"/>
            <a:ext cx="8774519" cy="4034047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772616" y="2422566"/>
            <a:ext cx="7980045" cy="8573501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457200" marR="5080" indent="-457200" algn="l">
              <a:spcAft>
                <a:spcPts val="600"/>
              </a:spcAft>
              <a:buSzPct val="124074"/>
              <a:buFont typeface="Arial" panose="020B0604020202020204" pitchFamily="34" charset="0"/>
              <a:buChar char="•"/>
              <a:tabLst>
                <a:tab pos="305435" algn="l"/>
                <a:tab pos="4433570" algn="l"/>
              </a:tabLst>
            </a:pP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Fully</a:t>
            </a:r>
            <a:r>
              <a:rPr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functioning</a:t>
            </a:r>
            <a:r>
              <a:rPr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visual</a:t>
            </a:r>
            <a:r>
              <a:rPr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fields</a:t>
            </a:r>
            <a:r>
              <a:rPr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allow</a:t>
            </a:r>
            <a:r>
              <a:rPr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people</a:t>
            </a:r>
            <a:r>
              <a:rPr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to</a:t>
            </a:r>
            <a:r>
              <a:rPr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spc="-25" dirty="0">
                <a:solidFill>
                  <a:srgbClr val="1D1D1D"/>
                </a:solidFill>
                <a:latin typeface="Helvetica Neue"/>
                <a:cs typeface="Helvetica Neue"/>
              </a:rPr>
              <a:t>see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centrally</a:t>
            </a:r>
            <a:r>
              <a:rPr sz="32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and</a:t>
            </a:r>
            <a:r>
              <a:rPr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spc="-10" dirty="0">
                <a:solidFill>
                  <a:srgbClr val="1D1D1D"/>
                </a:solidFill>
                <a:latin typeface="Helvetica Neue"/>
                <a:cs typeface="Helvetica Neue"/>
              </a:rPr>
              <a:t>peripherally.</a:t>
            </a:r>
            <a:r>
              <a:rPr lang="en-US" sz="3200" spc="-1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Some</a:t>
            </a:r>
            <a:r>
              <a:rPr sz="3200" spc="1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learners</a:t>
            </a:r>
            <a:r>
              <a:rPr sz="3200" spc="3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spc="-10" dirty="0">
                <a:solidFill>
                  <a:srgbClr val="1D1D1D"/>
                </a:solidFill>
                <a:latin typeface="Helvetica Neue"/>
                <a:cs typeface="Helvetica Neue"/>
              </a:rPr>
              <a:t>present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with</a:t>
            </a:r>
            <a:r>
              <a:rPr sz="32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visual field loss, and</a:t>
            </a:r>
            <a:r>
              <a:rPr sz="32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this can greatly </a:t>
            </a:r>
            <a:r>
              <a:rPr sz="3200" spc="-10" dirty="0">
                <a:solidFill>
                  <a:srgbClr val="1D1D1D"/>
                </a:solidFill>
                <a:latin typeface="Helvetica Neue"/>
                <a:cs typeface="Helvetica Neue"/>
              </a:rPr>
              <a:t>impact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them</a:t>
            </a:r>
            <a:r>
              <a:rPr sz="32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in the</a:t>
            </a:r>
            <a:r>
              <a:rPr sz="32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classroom and</a:t>
            </a:r>
            <a:r>
              <a:rPr sz="32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other life </a:t>
            </a:r>
            <a:r>
              <a:rPr sz="3200" spc="-10" dirty="0">
                <a:solidFill>
                  <a:srgbClr val="1D1D1D"/>
                </a:solidFill>
                <a:latin typeface="Helvetica Neue"/>
                <a:cs typeface="Helvetica Neue"/>
              </a:rPr>
              <a:t>activities.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With</a:t>
            </a:r>
            <a:r>
              <a:rPr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perfect</a:t>
            </a:r>
            <a:r>
              <a:rPr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acuities,</a:t>
            </a:r>
            <a:r>
              <a:rPr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a</a:t>
            </a:r>
            <a:r>
              <a:rPr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person</a:t>
            </a:r>
            <a:r>
              <a:rPr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can</a:t>
            </a:r>
            <a:r>
              <a:rPr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be</a:t>
            </a:r>
            <a:r>
              <a:rPr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spc="-10" dirty="0">
                <a:solidFill>
                  <a:srgbClr val="1D1D1D"/>
                </a:solidFill>
                <a:latin typeface="Helvetica Neue"/>
                <a:cs typeface="Helvetica Neue"/>
              </a:rPr>
              <a:t>considered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legally</a:t>
            </a:r>
            <a:r>
              <a:rPr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blind</a:t>
            </a:r>
            <a:r>
              <a:rPr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with</a:t>
            </a:r>
            <a:r>
              <a:rPr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peripheral</a:t>
            </a:r>
            <a:r>
              <a:rPr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fields</a:t>
            </a:r>
            <a:r>
              <a:rPr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measuring</a:t>
            </a:r>
            <a:r>
              <a:rPr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spc="-20" dirty="0">
                <a:solidFill>
                  <a:srgbClr val="1D1D1D"/>
                </a:solidFill>
                <a:latin typeface="Helvetica Neue"/>
                <a:cs typeface="Helvetica Neue"/>
              </a:rPr>
              <a:t>less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than</a:t>
            </a:r>
            <a:r>
              <a:rPr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1D1D1D"/>
                </a:solidFill>
                <a:latin typeface="Helvetica Neue"/>
                <a:cs typeface="Helvetica Neue"/>
              </a:rPr>
              <a:t>20</a:t>
            </a:r>
            <a:r>
              <a:rPr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3200" spc="-10" dirty="0">
                <a:solidFill>
                  <a:srgbClr val="1D1D1D"/>
                </a:solidFill>
                <a:latin typeface="Helvetica Neue"/>
                <a:cs typeface="Helvetica Neue"/>
              </a:rPr>
              <a:t>degrees.</a:t>
            </a:r>
            <a:endParaRPr lang="en-US" sz="3200" spc="-10" dirty="0">
              <a:solidFill>
                <a:srgbClr val="1D1D1D"/>
              </a:solidFill>
              <a:latin typeface="Helvetica Neue"/>
              <a:cs typeface="Helvetica Neue"/>
            </a:endParaRPr>
          </a:p>
          <a:p>
            <a:pPr marL="457200" marR="5080" indent="-457200" algn="l">
              <a:spcAft>
                <a:spcPts val="600"/>
              </a:spcAft>
              <a:buSzPct val="124074"/>
              <a:buFont typeface="Arial" panose="020B0604020202020204" pitchFamily="34" charset="0"/>
              <a:buChar char="•"/>
              <a:tabLst>
                <a:tab pos="305435" algn="l"/>
                <a:tab pos="4433570" algn="l"/>
              </a:tabLst>
            </a:pPr>
            <a:endParaRPr lang="en-US" sz="3200" spc="-10" dirty="0">
              <a:solidFill>
                <a:srgbClr val="1D1D1D"/>
              </a:solidFill>
              <a:latin typeface="Helvetica Neue"/>
              <a:cs typeface="Helvetica Neue"/>
            </a:endParaRPr>
          </a:p>
          <a:p>
            <a:pPr marL="457200" marR="5080" indent="-457200" algn="l">
              <a:spcAft>
                <a:spcPts val="600"/>
              </a:spcAft>
              <a:buSzPct val="124074"/>
              <a:buFont typeface="Arial" panose="020B0604020202020204" pitchFamily="34" charset="0"/>
              <a:buChar char="•"/>
              <a:tabLst>
                <a:tab pos="305435" algn="l"/>
                <a:tab pos="4433570" algn="l"/>
              </a:tabLst>
            </a:pP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Understanding</a:t>
            </a:r>
            <a:r>
              <a:rPr lang="en-US"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field</a:t>
            </a:r>
            <a:r>
              <a:rPr lang="en-US"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loss</a:t>
            </a:r>
            <a:r>
              <a:rPr lang="en-US"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can</a:t>
            </a:r>
            <a:r>
              <a:rPr lang="en-US"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help</a:t>
            </a:r>
            <a:r>
              <a:rPr lang="en-US"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in</a:t>
            </a:r>
            <a:r>
              <a:rPr lang="en-US"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spc="-10" dirty="0">
                <a:solidFill>
                  <a:srgbClr val="1D1D1D"/>
                </a:solidFill>
                <a:latin typeface="Helvetica Neue"/>
                <a:cs typeface="Helvetica Neue"/>
              </a:rPr>
              <a:t>determining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the</a:t>
            </a:r>
            <a:r>
              <a:rPr lang="en-US" sz="32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best place to sit</a:t>
            </a:r>
            <a:r>
              <a:rPr lang="en-US" sz="32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in the classroom, </a:t>
            </a:r>
            <a:r>
              <a:rPr lang="en-US" sz="3200" spc="-25" dirty="0">
                <a:solidFill>
                  <a:srgbClr val="1D1D1D"/>
                </a:solidFill>
                <a:latin typeface="Helvetica Neue"/>
                <a:cs typeface="Helvetica Neue"/>
              </a:rPr>
              <a:t>physical education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accommodations,</a:t>
            </a:r>
            <a:r>
              <a:rPr lang="en-US" sz="32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safety</a:t>
            </a:r>
            <a:r>
              <a:rPr lang="en-US" sz="32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at recess,</a:t>
            </a:r>
            <a:r>
              <a:rPr lang="en-US" sz="32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and</a:t>
            </a:r>
            <a:r>
              <a:rPr lang="en-US" sz="32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a </a:t>
            </a:r>
            <a:r>
              <a:rPr lang="en-US" sz="3200" spc="-20" dirty="0">
                <a:solidFill>
                  <a:srgbClr val="1D1D1D"/>
                </a:solidFill>
                <a:latin typeface="Helvetica Neue"/>
                <a:cs typeface="Helvetica Neue"/>
              </a:rPr>
              <a:t>need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for</a:t>
            </a:r>
            <a:r>
              <a:rPr lang="en-US"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cane</a:t>
            </a:r>
            <a:r>
              <a:rPr lang="en-US"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or</a:t>
            </a:r>
            <a:r>
              <a:rPr lang="en-US"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other</a:t>
            </a:r>
            <a:r>
              <a:rPr lang="en-US"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mobility</a:t>
            </a:r>
            <a:r>
              <a:rPr lang="en-US"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tools</a:t>
            </a:r>
            <a:r>
              <a:rPr lang="en-US"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for</a:t>
            </a:r>
            <a:r>
              <a:rPr lang="en-US"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safely</a:t>
            </a:r>
            <a:r>
              <a:rPr lang="en-US"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spc="-25" dirty="0">
                <a:solidFill>
                  <a:srgbClr val="1D1D1D"/>
                </a:solidFill>
                <a:latin typeface="Helvetica Neue"/>
                <a:cs typeface="Helvetica Neue"/>
              </a:rPr>
              <a:t>and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eﬃciently</a:t>
            </a:r>
            <a:r>
              <a:rPr lang="en-US" sz="32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moving</a:t>
            </a:r>
            <a:r>
              <a:rPr lang="en-US"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about</a:t>
            </a:r>
            <a:r>
              <a:rPr lang="en-US"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spc="-10" dirty="0">
                <a:solidFill>
                  <a:srgbClr val="1D1D1D"/>
                </a:solidFill>
                <a:latin typeface="Helvetica Neue"/>
                <a:cs typeface="Helvetica Neue"/>
              </a:rPr>
              <a:t>independently!</a:t>
            </a:r>
            <a:endParaRPr lang="en-US" sz="3200" dirty="0">
              <a:latin typeface="Helvetica Neue"/>
              <a:cs typeface="Helvetica Neue"/>
            </a:endParaRPr>
          </a:p>
          <a:p>
            <a:pPr marL="12065" marR="5080">
              <a:lnSpc>
                <a:spcPts val="3220"/>
              </a:lnSpc>
              <a:spcBef>
                <a:spcPts val="215"/>
              </a:spcBef>
              <a:buSzPct val="124074"/>
              <a:tabLst>
                <a:tab pos="305435" algn="l"/>
                <a:tab pos="4433570" algn="l"/>
              </a:tabLst>
            </a:pPr>
            <a:endParaRPr sz="2700" b="1" dirty="0">
              <a:latin typeface="Helvetica Neue"/>
              <a:cs typeface="Helvetica Neu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060450" y="843857"/>
            <a:ext cx="5099685" cy="1093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0" spc="-130" dirty="0"/>
              <a:t>Visual</a:t>
            </a:r>
            <a:r>
              <a:rPr sz="7000" spc="-350" dirty="0"/>
              <a:t> </a:t>
            </a:r>
            <a:r>
              <a:rPr sz="7000" spc="-100" dirty="0"/>
              <a:t>Fields</a:t>
            </a:r>
            <a:endParaRPr sz="7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048C17-4559-9CC4-7777-7981777F77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5441" y="2928733"/>
            <a:ext cx="18055809" cy="5970865"/>
          </a:xfrm>
        </p:spPr>
        <p:txBody>
          <a:bodyPr/>
          <a:lstStyle/>
          <a:p>
            <a:r>
              <a:rPr lang="en-US" sz="3200" b="1" dirty="0"/>
              <a:t>When a learner is evaluated, we take into consideration:</a:t>
            </a:r>
          </a:p>
          <a:p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Acuity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Field loss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Sensitivity to light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Progressive nature of the condition (Is it worsening over time?)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/>
          </a:p>
          <a:p>
            <a:r>
              <a:rPr lang="en-US" sz="3200" b="1" dirty="0"/>
              <a:t>AND…</a:t>
            </a:r>
          </a:p>
          <a:p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How</a:t>
            </a:r>
            <a:r>
              <a:rPr lang="en-US" sz="3200" spc="-2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it</a:t>
            </a:r>
            <a:r>
              <a:rPr lang="en-US" sz="32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impacts</a:t>
            </a:r>
            <a:r>
              <a:rPr lang="en-US" sz="32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their</a:t>
            </a:r>
            <a:r>
              <a:rPr lang="en-US" sz="3200" spc="-1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daily</a:t>
            </a:r>
            <a:r>
              <a:rPr lang="en-US" sz="32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lives.</a:t>
            </a:r>
            <a:r>
              <a:rPr lang="en-US" sz="32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If</a:t>
            </a:r>
            <a:r>
              <a:rPr lang="en-US" sz="32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there</a:t>
            </a:r>
            <a:r>
              <a:rPr lang="en-US" sz="3200" spc="-1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are</a:t>
            </a:r>
            <a:r>
              <a:rPr lang="en-US" sz="32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gaps</a:t>
            </a:r>
            <a:r>
              <a:rPr lang="en-US" sz="32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or</a:t>
            </a:r>
            <a:r>
              <a:rPr lang="en-US" sz="3200" spc="-1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potential</a:t>
            </a:r>
            <a:r>
              <a:rPr lang="en-US" sz="32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gaps</a:t>
            </a:r>
            <a:r>
              <a:rPr lang="en-US" sz="32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in</a:t>
            </a:r>
            <a:r>
              <a:rPr lang="en-US" sz="32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learning</a:t>
            </a:r>
            <a:r>
              <a:rPr lang="en-US" sz="3200" spc="-1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that</a:t>
            </a:r>
            <a:r>
              <a:rPr lang="en-US" sz="32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require</a:t>
            </a:r>
            <a:r>
              <a:rPr lang="en-US" sz="32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vision-related</a:t>
            </a:r>
            <a:r>
              <a:rPr lang="en-US" sz="32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spc="-10" dirty="0">
                <a:solidFill>
                  <a:srgbClr val="1D1D1D"/>
                </a:solidFill>
                <a:latin typeface="Helvetica Neue"/>
                <a:cs typeface="Helvetica Neue"/>
              </a:rPr>
              <a:t>instruction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above</a:t>
            </a:r>
            <a:r>
              <a:rPr lang="en-US"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and</a:t>
            </a:r>
            <a:r>
              <a:rPr lang="en-US"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beyond</a:t>
            </a:r>
            <a:r>
              <a:rPr lang="en-US"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basic</a:t>
            </a:r>
            <a:r>
              <a:rPr lang="en-US"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accommodations,</a:t>
            </a:r>
            <a:r>
              <a:rPr lang="en-US"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they</a:t>
            </a:r>
            <a:r>
              <a:rPr lang="en-US"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will</a:t>
            </a:r>
            <a:r>
              <a:rPr lang="en-US"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qualify</a:t>
            </a:r>
            <a:r>
              <a:rPr lang="en-US"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as</a:t>
            </a:r>
            <a:r>
              <a:rPr lang="en-US"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a</a:t>
            </a:r>
            <a:r>
              <a:rPr lang="en-US"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student</a:t>
            </a:r>
            <a:r>
              <a:rPr lang="en-US"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with</a:t>
            </a:r>
            <a:r>
              <a:rPr lang="en-US"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a</a:t>
            </a:r>
            <a:r>
              <a:rPr lang="en-US"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dirty="0">
                <a:solidFill>
                  <a:srgbClr val="1D1D1D"/>
                </a:solidFill>
                <a:latin typeface="Helvetica Neue"/>
                <a:cs typeface="Helvetica Neue"/>
              </a:rPr>
              <a:t>visual</a:t>
            </a:r>
            <a:r>
              <a:rPr lang="en-US" sz="32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3200" spc="-10" dirty="0">
                <a:solidFill>
                  <a:srgbClr val="1D1D1D"/>
                </a:solidFill>
                <a:latin typeface="Helvetica Neue"/>
                <a:cs typeface="Helvetica Neue"/>
              </a:rPr>
              <a:t>impairment.</a:t>
            </a:r>
            <a:endParaRPr lang="en-US" sz="32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FF94F1-0464-B69A-B159-4650B98659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779" y="622731"/>
            <a:ext cx="18448020" cy="1054135"/>
          </a:xfrm>
        </p:spPr>
        <p:txBody>
          <a:bodyPr/>
          <a:lstStyle/>
          <a:p>
            <a:r>
              <a:rPr lang="en-US" dirty="0"/>
              <a:t>Identifying a Learning with VI</a:t>
            </a:r>
          </a:p>
        </p:txBody>
      </p:sp>
    </p:spTree>
    <p:extLst>
      <p:ext uri="{BB962C8B-B14F-4D97-AF65-F5344CB8AC3E}">
        <p14:creationId xmlns:p14="http://schemas.microsoft.com/office/powerpoint/2010/main" val="3280011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object 4" descr="Hands reading a braille book"/>
          <p:cNvGrpSpPr/>
          <p:nvPr/>
        </p:nvGrpSpPr>
        <p:grpSpPr>
          <a:xfrm>
            <a:off x="7339970" y="7408115"/>
            <a:ext cx="4907280" cy="3278504"/>
            <a:chOff x="7386227" y="7203152"/>
            <a:chExt cx="4907280" cy="3278504"/>
          </a:xfrm>
        </p:grpSpPr>
        <p:pic>
          <p:nvPicPr>
            <p:cNvPr id="5" name="object 5" descr="Hands reading a braille book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396698" y="7213623"/>
              <a:ext cx="4885893" cy="3257262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7396698" y="7213623"/>
              <a:ext cx="4886325" cy="3257550"/>
            </a:xfrm>
            <a:custGeom>
              <a:avLst/>
              <a:gdLst/>
              <a:ahLst/>
              <a:cxnLst/>
              <a:rect l="l" t="t" r="r" b="b"/>
              <a:pathLst>
                <a:path w="4886325" h="3257550">
                  <a:moveTo>
                    <a:pt x="0" y="0"/>
                  </a:moveTo>
                  <a:lnTo>
                    <a:pt x="4885893" y="0"/>
                  </a:lnTo>
                  <a:lnTo>
                    <a:pt x="4885893" y="3257262"/>
                  </a:lnTo>
                  <a:lnTo>
                    <a:pt x="0" y="3257262"/>
                  </a:lnTo>
                  <a:lnTo>
                    <a:pt x="0" y="0"/>
                  </a:lnTo>
                  <a:close/>
                </a:path>
              </a:pathLst>
            </a:custGeom>
            <a:ln w="209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" name="object 2"/>
          <p:cNvSpPr txBox="1"/>
          <p:nvPr/>
        </p:nvSpPr>
        <p:spPr>
          <a:xfrm>
            <a:off x="772393" y="2149475"/>
            <a:ext cx="18042434" cy="4678844"/>
          </a:xfrm>
          <a:prstGeom prst="rect">
            <a:avLst/>
          </a:prstGeom>
        </p:spPr>
        <p:txBody>
          <a:bodyPr vert="horz" wrap="square" lIns="0" tIns="31114" rIns="0" bIns="0" rtlCol="0">
            <a:spAutoFit/>
          </a:bodyPr>
          <a:lstStyle/>
          <a:p>
            <a:pPr marL="469900" marR="154305" indent="-457200" algn="l">
              <a:lnSpc>
                <a:spcPts val="3220"/>
              </a:lnSpc>
              <a:spcBef>
                <a:spcPts val="244"/>
              </a:spcBef>
              <a:buFont typeface="Arial" panose="020B0604020202020204" pitchFamily="34" charset="0"/>
              <a:buChar char="•"/>
            </a:pP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Our role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is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to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help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teach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learners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to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utilize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a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variety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of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tools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and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strategies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to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access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their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general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curriculum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as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spc="-20" dirty="0">
                <a:solidFill>
                  <a:srgbClr val="1D1D1D"/>
                </a:solidFill>
                <a:latin typeface="Helvetica Neue"/>
                <a:cs typeface="Helvetica Neue"/>
              </a:rPr>
              <a:t>well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as coordinate instruction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of other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spc="-10" dirty="0">
                <a:solidFill>
                  <a:srgbClr val="1D1D1D"/>
                </a:solidFill>
                <a:latin typeface="Helvetica Neue"/>
                <a:cs typeface="Helvetica Neue"/>
              </a:rPr>
              <a:t>"real-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life skills"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that students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with a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visual impairment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need to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spc="-10" dirty="0">
                <a:solidFill>
                  <a:srgbClr val="1D1D1D"/>
                </a:solidFill>
                <a:latin typeface="Helvetica Neue"/>
                <a:cs typeface="Helvetica Neue"/>
              </a:rPr>
              <a:t>learn.</a:t>
            </a:r>
            <a:endParaRPr sz="2700" dirty="0">
              <a:latin typeface="Helvetica Neue"/>
              <a:cs typeface="Helvetica Neue"/>
            </a:endParaRPr>
          </a:p>
          <a:p>
            <a:pPr marL="469900" marR="5080" indent="-457200" algn="l">
              <a:lnSpc>
                <a:spcPts val="3220"/>
              </a:lnSpc>
              <a:spcBef>
                <a:spcPts val="3204"/>
              </a:spcBef>
              <a:buFont typeface="Arial" panose="020B0604020202020204" pitchFamily="34" charset="0"/>
              <a:buChar char="•"/>
              <a:tabLst>
                <a:tab pos="2995295" algn="l"/>
                <a:tab pos="17478375" algn="l"/>
              </a:tabLst>
            </a:pP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Our</a:t>
            </a:r>
            <a:r>
              <a:rPr sz="2700" spc="-1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hope is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that we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can collaborate often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to anticipate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and problem solve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potential barriers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for engagement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spc="-25" dirty="0">
                <a:solidFill>
                  <a:srgbClr val="1D1D1D"/>
                </a:solidFill>
                <a:latin typeface="Helvetica Neue"/>
                <a:cs typeface="Helvetica Neue"/>
              </a:rPr>
              <a:t>and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optimum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spc="-10" dirty="0">
                <a:solidFill>
                  <a:srgbClr val="1D1D1D"/>
                </a:solidFill>
                <a:latin typeface="Helvetica Neue"/>
                <a:cs typeface="Helvetica Neue"/>
              </a:rPr>
              <a:t>learning.</a:t>
            </a:r>
            <a:r>
              <a:rPr lang="en-US" sz="2700" spc="-1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spc="-65" dirty="0">
                <a:solidFill>
                  <a:srgbClr val="1D1D1D"/>
                </a:solidFill>
                <a:latin typeface="Helvetica Neue"/>
                <a:cs typeface="Helvetica Neue"/>
              </a:rPr>
              <a:t>You</a:t>
            </a:r>
            <a:r>
              <a:rPr sz="2700" spc="-3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are</a:t>
            </a:r>
            <a:r>
              <a:rPr sz="2700" spc="-2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the</a:t>
            </a:r>
            <a:r>
              <a:rPr sz="2700" spc="-2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expert</a:t>
            </a:r>
            <a:r>
              <a:rPr sz="2700" spc="-2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in</a:t>
            </a:r>
            <a:r>
              <a:rPr sz="2700" spc="-2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your</a:t>
            </a:r>
            <a:r>
              <a:rPr sz="2700" spc="-2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grade</a:t>
            </a:r>
            <a:r>
              <a:rPr sz="2700" spc="-2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level</a:t>
            </a:r>
            <a:r>
              <a:rPr sz="2700" spc="-2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curriculum.</a:t>
            </a:r>
            <a:r>
              <a:rPr lang="en-US" sz="270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We</a:t>
            </a:r>
            <a:r>
              <a:rPr sz="2700" spc="-2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are</a:t>
            </a:r>
            <a:r>
              <a:rPr sz="2700" spc="-2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problem</a:t>
            </a:r>
            <a:r>
              <a:rPr sz="2700" spc="-2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solvers</a:t>
            </a:r>
            <a:r>
              <a:rPr sz="2700" spc="-2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and</a:t>
            </a:r>
            <a:r>
              <a:rPr sz="2700" spc="-2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spc="-10" dirty="0">
                <a:solidFill>
                  <a:srgbClr val="1D1D1D"/>
                </a:solidFill>
                <a:latin typeface="Helvetica Neue"/>
                <a:cs typeface="Helvetica Neue"/>
              </a:rPr>
              <a:t>investigators.</a:t>
            </a:r>
            <a:r>
              <a:rPr lang="en-US" sz="2700" spc="-1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spc="-90" dirty="0">
                <a:solidFill>
                  <a:srgbClr val="1D1D1D"/>
                </a:solidFill>
                <a:latin typeface="Helvetica Neue"/>
                <a:cs typeface="Helvetica Neue"/>
              </a:rPr>
              <a:t>We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love to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think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outside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the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box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and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explore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ways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to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help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our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learners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be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spc="-10" dirty="0">
                <a:solidFill>
                  <a:srgbClr val="1D1D1D"/>
                </a:solidFill>
                <a:latin typeface="Helvetica Neue"/>
                <a:cs typeface="Helvetica Neue"/>
              </a:rPr>
              <a:t>successful.</a:t>
            </a:r>
            <a:endParaRPr sz="2700" dirty="0">
              <a:latin typeface="Helvetica Neue"/>
              <a:cs typeface="Helvetica Neue"/>
            </a:endParaRPr>
          </a:p>
          <a:p>
            <a:pPr marL="457200" indent="-457200" algn="l">
              <a:lnSpc>
                <a:spcPct val="100000"/>
              </a:lnSpc>
              <a:spcBef>
                <a:spcPts val="955"/>
              </a:spcBef>
              <a:buFont typeface="Arial" panose="020B0604020202020204" pitchFamily="34" charset="0"/>
              <a:buChar char="•"/>
            </a:pPr>
            <a:endParaRPr sz="2700" dirty="0">
              <a:latin typeface="Helvetica Neue"/>
              <a:cs typeface="Helvetica Neue"/>
            </a:endParaRPr>
          </a:p>
          <a:p>
            <a:pPr marL="469900" marR="184150" indent="-457200" algn="l">
              <a:lnSpc>
                <a:spcPts val="3220"/>
              </a:lnSpc>
              <a:buFont typeface="Arial" panose="020B0604020202020204" pitchFamily="34" charset="0"/>
              <a:buChar char="•"/>
              <a:tabLst>
                <a:tab pos="4773295" algn="l"/>
                <a:tab pos="8665845" algn="l"/>
              </a:tabLst>
            </a:pP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We</a:t>
            </a:r>
            <a:r>
              <a:rPr sz="2700" spc="-2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believe</a:t>
            </a:r>
            <a:r>
              <a:rPr sz="27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you</a:t>
            </a:r>
            <a:r>
              <a:rPr sz="27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are</a:t>
            </a:r>
            <a:r>
              <a:rPr sz="27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one</a:t>
            </a:r>
            <a:r>
              <a:rPr sz="27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of</a:t>
            </a:r>
            <a:r>
              <a:rPr sz="27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the</a:t>
            </a:r>
            <a:r>
              <a:rPr sz="2700" spc="-1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key</a:t>
            </a:r>
            <a:r>
              <a:rPr sz="27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components</a:t>
            </a:r>
            <a:r>
              <a:rPr sz="27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to</a:t>
            </a:r>
            <a:r>
              <a:rPr sz="27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our</a:t>
            </a:r>
            <a:r>
              <a:rPr sz="27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learners'</a:t>
            </a:r>
            <a:r>
              <a:rPr sz="27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success.</a:t>
            </a:r>
            <a:r>
              <a:rPr sz="27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Our</a:t>
            </a:r>
            <a:r>
              <a:rPr sz="2700" spc="-1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hope</a:t>
            </a:r>
            <a:r>
              <a:rPr sz="27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is</a:t>
            </a:r>
            <a:r>
              <a:rPr sz="27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that</a:t>
            </a:r>
            <a:r>
              <a:rPr sz="27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you</a:t>
            </a:r>
            <a:r>
              <a:rPr sz="27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help</a:t>
            </a:r>
            <a:r>
              <a:rPr sz="27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inspire</a:t>
            </a:r>
            <a:r>
              <a:rPr sz="27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spc="-10" dirty="0">
                <a:solidFill>
                  <a:srgbClr val="1D1D1D"/>
                </a:solidFill>
                <a:latin typeface="Helvetica Neue"/>
                <a:cs typeface="Helvetica Neue"/>
              </a:rPr>
              <a:t>their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strengths</a:t>
            </a:r>
            <a:r>
              <a:rPr sz="27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and hold them to</a:t>
            </a:r>
            <a:r>
              <a:rPr sz="27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high levels of </a:t>
            </a:r>
            <a:r>
              <a:rPr sz="2700" spc="-10" dirty="0">
                <a:solidFill>
                  <a:srgbClr val="1D1D1D"/>
                </a:solidFill>
                <a:latin typeface="Helvetica Neue"/>
                <a:cs typeface="Helvetica Neue"/>
              </a:rPr>
              <a:t>expectations.</a:t>
            </a:r>
            <a:r>
              <a:rPr lang="en-US" sz="2700" spc="-1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We</a:t>
            </a:r>
            <a:r>
              <a:rPr sz="2700" spc="-3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hope</a:t>
            </a:r>
            <a:r>
              <a:rPr sz="2700" spc="-2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you</a:t>
            </a:r>
            <a:r>
              <a:rPr sz="2700" spc="-1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understand</a:t>
            </a:r>
            <a:r>
              <a:rPr sz="2700" spc="-2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their</a:t>
            </a:r>
            <a:r>
              <a:rPr sz="2700" spc="-1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accommodations</a:t>
            </a:r>
            <a:r>
              <a:rPr sz="2700" spc="-2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and</a:t>
            </a:r>
            <a:r>
              <a:rPr sz="2700" spc="-1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spc="-20" dirty="0">
                <a:solidFill>
                  <a:srgbClr val="1D1D1D"/>
                </a:solidFill>
                <a:latin typeface="Helvetica Neue"/>
                <a:cs typeface="Helvetica Neue"/>
              </a:rPr>
              <a:t>team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with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them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to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utilize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them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spc="-10" dirty="0">
                <a:solidFill>
                  <a:srgbClr val="1D1D1D"/>
                </a:solidFill>
                <a:latin typeface="Helvetica Neue"/>
                <a:cs typeface="Helvetica Neue"/>
              </a:rPr>
              <a:t>well.</a:t>
            </a:r>
            <a:r>
              <a:rPr lang="en-US" sz="2700" spc="-1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We</a:t>
            </a:r>
            <a:r>
              <a:rPr sz="2700" spc="-1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feel</a:t>
            </a:r>
            <a:r>
              <a:rPr sz="27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as</a:t>
            </a:r>
            <a:r>
              <a:rPr sz="27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TVIs</a:t>
            </a:r>
            <a:r>
              <a:rPr sz="27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we</a:t>
            </a:r>
            <a:r>
              <a:rPr sz="27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can</a:t>
            </a:r>
            <a:r>
              <a:rPr sz="27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teach</a:t>
            </a:r>
            <a:r>
              <a:rPr sz="27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the</a:t>
            </a:r>
            <a:r>
              <a:rPr sz="27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skills, but</a:t>
            </a:r>
            <a:r>
              <a:rPr sz="27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you</a:t>
            </a:r>
            <a:r>
              <a:rPr sz="27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can</a:t>
            </a:r>
            <a:r>
              <a:rPr sz="27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empower</a:t>
            </a:r>
            <a:r>
              <a:rPr sz="27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them</a:t>
            </a:r>
            <a:r>
              <a:rPr sz="27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to</a:t>
            </a:r>
            <a:r>
              <a:rPr sz="27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put</a:t>
            </a:r>
            <a:r>
              <a:rPr sz="27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their </a:t>
            </a:r>
            <a:r>
              <a:rPr sz="2700" spc="-10" dirty="0">
                <a:solidFill>
                  <a:srgbClr val="1D1D1D"/>
                </a:solidFill>
                <a:latin typeface="Helvetica Neue"/>
                <a:cs typeface="Helvetica Neue"/>
              </a:rPr>
              <a:t>skills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into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practice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dirty="0">
                <a:solidFill>
                  <a:srgbClr val="1D1D1D"/>
                </a:solidFill>
                <a:latin typeface="Helvetica Neue"/>
                <a:cs typeface="Helvetica Neue"/>
              </a:rPr>
              <a:t>each</a:t>
            </a:r>
            <a:r>
              <a:rPr sz="27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700" spc="-20" dirty="0">
                <a:solidFill>
                  <a:srgbClr val="1D1D1D"/>
                </a:solidFill>
                <a:latin typeface="Helvetica Neue"/>
                <a:cs typeface="Helvetica Neue"/>
              </a:rPr>
              <a:t>day.</a:t>
            </a:r>
            <a:endParaRPr sz="2700" dirty="0">
              <a:latin typeface="Helvetica Neue"/>
              <a:cs typeface="Helvetica Neue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344805">
              <a:lnSpc>
                <a:spcPct val="100000"/>
              </a:lnSpc>
              <a:spcBef>
                <a:spcPts val="114"/>
              </a:spcBef>
            </a:pPr>
            <a:r>
              <a:rPr sz="5100" spc="-40" dirty="0"/>
              <a:t>The</a:t>
            </a:r>
            <a:r>
              <a:rPr sz="5100" spc="-315" dirty="0"/>
              <a:t> </a:t>
            </a:r>
            <a:r>
              <a:rPr sz="5100" spc="-60" dirty="0"/>
              <a:t>Role</a:t>
            </a:r>
            <a:r>
              <a:rPr sz="5100" spc="-290" dirty="0"/>
              <a:t> </a:t>
            </a:r>
            <a:r>
              <a:rPr sz="5100" dirty="0"/>
              <a:t>of</a:t>
            </a:r>
            <a:r>
              <a:rPr sz="5100" spc="-265" dirty="0"/>
              <a:t> </a:t>
            </a:r>
            <a:r>
              <a:rPr sz="5100" spc="-40" dirty="0"/>
              <a:t>the</a:t>
            </a:r>
            <a:r>
              <a:rPr sz="5100" spc="-260" dirty="0"/>
              <a:t> </a:t>
            </a:r>
            <a:r>
              <a:rPr sz="5100" spc="-680" dirty="0"/>
              <a:t>T</a:t>
            </a:r>
            <a:r>
              <a:rPr sz="5100" spc="-110" dirty="0"/>
              <a:t>eache</a:t>
            </a:r>
            <a:r>
              <a:rPr sz="5100" spc="-5" dirty="0"/>
              <a:t>r</a:t>
            </a:r>
            <a:r>
              <a:rPr sz="5100" spc="-204" dirty="0"/>
              <a:t> </a:t>
            </a:r>
            <a:r>
              <a:rPr sz="5100" dirty="0"/>
              <a:t>of</a:t>
            </a:r>
            <a:r>
              <a:rPr sz="5100" spc="-265" dirty="0"/>
              <a:t> </a:t>
            </a:r>
            <a:r>
              <a:rPr sz="5100" spc="-90" dirty="0"/>
              <a:t>Students</a:t>
            </a:r>
            <a:r>
              <a:rPr sz="5100" spc="-265" dirty="0"/>
              <a:t> </a:t>
            </a:r>
            <a:r>
              <a:rPr sz="5100" spc="-60" dirty="0"/>
              <a:t>with</a:t>
            </a:r>
            <a:r>
              <a:rPr sz="5100" spc="-265" dirty="0"/>
              <a:t> </a:t>
            </a:r>
            <a:r>
              <a:rPr sz="5100" spc="-100" dirty="0"/>
              <a:t>Visual</a:t>
            </a:r>
            <a:r>
              <a:rPr sz="5100" spc="-250" dirty="0"/>
              <a:t> </a:t>
            </a:r>
            <a:r>
              <a:rPr sz="5100" spc="-50" dirty="0"/>
              <a:t>Impairments</a:t>
            </a:r>
            <a:endParaRPr sz="51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object 4" descr="Someone using a white cane, walking down stone steps. "/>
          <p:cNvGrpSpPr/>
          <p:nvPr/>
        </p:nvGrpSpPr>
        <p:grpSpPr>
          <a:xfrm>
            <a:off x="7376738" y="6905549"/>
            <a:ext cx="5351145" cy="3570604"/>
            <a:chOff x="7376738" y="6905549"/>
            <a:chExt cx="5351145" cy="3570604"/>
          </a:xfrm>
        </p:grpSpPr>
        <p:pic>
          <p:nvPicPr>
            <p:cNvPr id="5" name="object 5" descr="Someone using a white cane walking down stairs.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387209" y="6916019"/>
              <a:ext cx="5329680" cy="3549630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7387209" y="6916019"/>
              <a:ext cx="5330190" cy="3549650"/>
            </a:xfrm>
            <a:custGeom>
              <a:avLst/>
              <a:gdLst/>
              <a:ahLst/>
              <a:cxnLst/>
              <a:rect l="l" t="t" r="r" b="b"/>
              <a:pathLst>
                <a:path w="5330190" h="3549650">
                  <a:moveTo>
                    <a:pt x="0" y="0"/>
                  </a:moveTo>
                  <a:lnTo>
                    <a:pt x="5329680" y="0"/>
                  </a:lnTo>
                  <a:lnTo>
                    <a:pt x="5329680" y="3549630"/>
                  </a:lnTo>
                  <a:lnTo>
                    <a:pt x="0" y="3549630"/>
                  </a:lnTo>
                  <a:lnTo>
                    <a:pt x="0" y="0"/>
                  </a:lnTo>
                  <a:close/>
                </a:path>
              </a:pathLst>
            </a:custGeom>
            <a:ln w="209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" name="object 2"/>
          <p:cNvSpPr txBox="1"/>
          <p:nvPr/>
        </p:nvSpPr>
        <p:spPr>
          <a:xfrm>
            <a:off x="772616" y="2422566"/>
            <a:ext cx="18028920" cy="4204355"/>
          </a:xfrm>
          <a:prstGeom prst="rect">
            <a:avLst/>
          </a:prstGeom>
        </p:spPr>
        <p:txBody>
          <a:bodyPr vert="horz" wrap="square" lIns="0" tIns="31114" rIns="0" bIns="0" rtlCol="0">
            <a:spAutoFit/>
          </a:bodyPr>
          <a:lstStyle/>
          <a:p>
            <a:pPr marL="469900" marR="5080" indent="-457200">
              <a:lnSpc>
                <a:spcPts val="3220"/>
              </a:lnSpc>
              <a:spcBef>
                <a:spcPts val="244"/>
              </a:spcBef>
              <a:buFont typeface="Arial" panose="020B0604020202020204" pitchFamily="34" charset="0"/>
              <a:buChar char="•"/>
            </a:pP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The O&amp;M</a:t>
            </a:r>
            <a:r>
              <a:rPr sz="28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lang="en-US" sz="2800" spc="5" dirty="0">
                <a:solidFill>
                  <a:srgbClr val="1D1D1D"/>
                </a:solidFill>
                <a:latin typeface="Helvetica Neue"/>
                <a:cs typeface="Helvetica Neue"/>
              </a:rPr>
              <a:t>specialist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helps</a:t>
            </a:r>
            <a:r>
              <a:rPr sz="28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learners</a:t>
            </a:r>
            <a:r>
              <a:rPr sz="28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with</a:t>
            </a:r>
            <a:r>
              <a:rPr sz="28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visual</a:t>
            </a:r>
            <a:r>
              <a:rPr sz="28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impairments</a:t>
            </a:r>
            <a:r>
              <a:rPr sz="28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use</a:t>
            </a:r>
            <a:r>
              <a:rPr sz="28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strategies</a:t>
            </a:r>
            <a:r>
              <a:rPr lang="en-US" sz="2800" dirty="0">
                <a:solidFill>
                  <a:srgbClr val="1D1D1D"/>
                </a:solidFill>
                <a:latin typeface="Helvetica Neue"/>
                <a:cs typeface="Helvetica Neue"/>
              </a:rPr>
              <a:t> and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tools</a:t>
            </a:r>
            <a:r>
              <a:rPr sz="28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to</a:t>
            </a:r>
            <a:r>
              <a:rPr sz="28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travel</a:t>
            </a:r>
            <a:r>
              <a:rPr sz="28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about</a:t>
            </a:r>
            <a:r>
              <a:rPr sz="28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in</a:t>
            </a:r>
            <a:r>
              <a:rPr sz="28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unfamiliar</a:t>
            </a:r>
            <a:r>
              <a:rPr sz="28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environments</a:t>
            </a:r>
            <a:r>
              <a:rPr sz="28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spc="-10" dirty="0">
                <a:solidFill>
                  <a:srgbClr val="1D1D1D"/>
                </a:solidFill>
                <a:latin typeface="Helvetica Neue"/>
                <a:cs typeface="Helvetica Neue"/>
              </a:rPr>
              <a:t>safely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and eﬃciently and to understand how</a:t>
            </a:r>
            <a:r>
              <a:rPr sz="28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to keep their surroundings as they</a:t>
            </a:r>
            <a:r>
              <a:rPr sz="28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spc="-10" dirty="0">
                <a:solidFill>
                  <a:srgbClr val="1D1D1D"/>
                </a:solidFill>
                <a:latin typeface="Helvetica Neue"/>
                <a:cs typeface="Helvetica Neue"/>
              </a:rPr>
              <a:t>travel.</a:t>
            </a:r>
            <a:endParaRPr sz="2800" dirty="0">
              <a:latin typeface="Helvetica Neue"/>
              <a:cs typeface="Helvetica Neue"/>
            </a:endParaRPr>
          </a:p>
          <a:p>
            <a:pPr marL="469900" indent="-457200">
              <a:lnSpc>
                <a:spcPct val="100000"/>
              </a:lnSpc>
              <a:spcBef>
                <a:spcPts val="3080"/>
              </a:spcBef>
              <a:buFont typeface="Arial" panose="020B0604020202020204" pitchFamily="34" charset="0"/>
              <a:buChar char="•"/>
            </a:pPr>
            <a:r>
              <a:rPr sz="2800" spc="-50" dirty="0">
                <a:solidFill>
                  <a:srgbClr val="1D1D1D"/>
                </a:solidFill>
                <a:latin typeface="Helvetica Neue"/>
                <a:cs typeface="Helvetica Neue"/>
              </a:rPr>
              <a:t>Together,</a:t>
            </a:r>
            <a:r>
              <a:rPr sz="2800" spc="-1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we</a:t>
            </a:r>
            <a:r>
              <a:rPr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will</a:t>
            </a:r>
            <a:r>
              <a:rPr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give them</a:t>
            </a:r>
            <a:r>
              <a:rPr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opportunities</a:t>
            </a:r>
            <a:r>
              <a:rPr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to feel</a:t>
            </a:r>
            <a:r>
              <a:rPr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as</a:t>
            </a:r>
            <a:r>
              <a:rPr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independent and</a:t>
            </a:r>
            <a:r>
              <a:rPr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confident</a:t>
            </a:r>
            <a:r>
              <a:rPr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as </a:t>
            </a:r>
            <a:r>
              <a:rPr sz="2800" spc="-10" dirty="0">
                <a:solidFill>
                  <a:srgbClr val="1D1D1D"/>
                </a:solidFill>
                <a:latin typeface="Helvetica Neue"/>
                <a:cs typeface="Helvetica Neue"/>
              </a:rPr>
              <a:t>possible.</a:t>
            </a:r>
            <a:endParaRPr sz="2800" dirty="0">
              <a:latin typeface="Helvetica Neue"/>
              <a:cs typeface="Helvetica Neue"/>
            </a:endParaRPr>
          </a:p>
          <a:p>
            <a:pPr marL="457200" indent="-457200">
              <a:lnSpc>
                <a:spcPct val="1000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endParaRPr sz="2800" dirty="0">
              <a:latin typeface="Helvetica Neue"/>
              <a:cs typeface="Helvetica Neue"/>
            </a:endParaRPr>
          </a:p>
          <a:p>
            <a:pPr marL="469900" marR="574675" indent="-457200">
              <a:lnSpc>
                <a:spcPts val="3220"/>
              </a:lnSpc>
              <a:buFont typeface="Arial" panose="020B0604020202020204" pitchFamily="34" charset="0"/>
              <a:buChar char="•"/>
            </a:pP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As</a:t>
            </a:r>
            <a:r>
              <a:rPr sz="2800" spc="-1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you</a:t>
            </a:r>
            <a:r>
              <a:rPr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begin</a:t>
            </a:r>
            <a:r>
              <a:rPr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to</a:t>
            </a:r>
            <a:r>
              <a:rPr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know</a:t>
            </a:r>
            <a:r>
              <a:rPr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and</a:t>
            </a:r>
            <a:r>
              <a:rPr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observe</a:t>
            </a:r>
            <a:r>
              <a:rPr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your</a:t>
            </a:r>
            <a:r>
              <a:rPr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spc="-10" dirty="0">
                <a:solidFill>
                  <a:srgbClr val="1D1D1D"/>
                </a:solidFill>
                <a:latin typeface="Helvetica Neue"/>
                <a:cs typeface="Helvetica Neue"/>
              </a:rPr>
              <a:t>learner,</a:t>
            </a:r>
            <a:r>
              <a:rPr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you will</a:t>
            </a:r>
            <a:r>
              <a:rPr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become</a:t>
            </a:r>
            <a:r>
              <a:rPr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aware</a:t>
            </a:r>
            <a:r>
              <a:rPr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of</a:t>
            </a:r>
            <a:r>
              <a:rPr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places</a:t>
            </a:r>
            <a:r>
              <a:rPr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and</a:t>
            </a:r>
            <a:r>
              <a:rPr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situations</a:t>
            </a:r>
            <a:r>
              <a:rPr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that</a:t>
            </a:r>
            <a:r>
              <a:rPr sz="2800" spc="-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can </a:t>
            </a:r>
            <a:r>
              <a:rPr sz="2800" spc="-10" dirty="0">
                <a:solidFill>
                  <a:srgbClr val="1D1D1D"/>
                </a:solidFill>
                <a:latin typeface="Helvetica Neue"/>
                <a:cs typeface="Helvetica Neue"/>
              </a:rPr>
              <a:t>become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excellent</a:t>
            </a:r>
            <a:r>
              <a:rPr sz="2800" spc="1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learning</a:t>
            </a:r>
            <a:r>
              <a:rPr sz="2800" spc="1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opportunities</a:t>
            </a:r>
            <a:r>
              <a:rPr sz="2800" spc="1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for</a:t>
            </a:r>
            <a:r>
              <a:rPr sz="2800" spc="1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independence</a:t>
            </a:r>
            <a:r>
              <a:rPr sz="2800" spc="10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for</a:t>
            </a:r>
            <a:r>
              <a:rPr sz="2800" spc="1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spc="-10" dirty="0">
                <a:solidFill>
                  <a:srgbClr val="1D1D1D"/>
                </a:solidFill>
                <a:latin typeface="Helvetica Neue"/>
                <a:cs typeface="Helvetica Neue"/>
              </a:rPr>
              <a:t>them.</a:t>
            </a:r>
            <a:endParaRPr sz="2800" dirty="0">
              <a:latin typeface="Helvetica Neue"/>
              <a:cs typeface="Helvetica Neue"/>
            </a:endParaRPr>
          </a:p>
          <a:p>
            <a:pPr marL="469900" indent="-457200">
              <a:lnSpc>
                <a:spcPct val="100000"/>
              </a:lnSpc>
              <a:spcBef>
                <a:spcPts val="3080"/>
              </a:spcBef>
              <a:buFont typeface="Arial" panose="020B0604020202020204" pitchFamily="34" charset="0"/>
              <a:buChar char="•"/>
            </a:pP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The O&amp;M</a:t>
            </a:r>
            <a:r>
              <a:rPr lang="en-US" sz="2800" dirty="0">
                <a:solidFill>
                  <a:srgbClr val="1D1D1D"/>
                </a:solidFill>
                <a:latin typeface="Helvetica Neue"/>
                <a:cs typeface="Helvetica Neue"/>
              </a:rPr>
              <a:t> specialist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 can</a:t>
            </a:r>
            <a:r>
              <a:rPr sz="28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provide tools, training,</a:t>
            </a:r>
            <a:r>
              <a:rPr sz="28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and strategies to</a:t>
            </a:r>
            <a:r>
              <a:rPr sz="28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help these opportunities</a:t>
            </a:r>
            <a:r>
              <a:rPr sz="28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D1D1D"/>
                </a:solidFill>
                <a:latin typeface="Helvetica Neue"/>
                <a:cs typeface="Helvetica Neue"/>
              </a:rPr>
              <a:t>to be come</a:t>
            </a:r>
            <a:r>
              <a:rPr sz="2800" spc="5" dirty="0">
                <a:solidFill>
                  <a:srgbClr val="1D1D1D"/>
                </a:solidFill>
                <a:latin typeface="Helvetica Neue"/>
                <a:cs typeface="Helvetica Neue"/>
              </a:rPr>
              <a:t> </a:t>
            </a:r>
            <a:r>
              <a:rPr sz="2800" spc="-10" dirty="0">
                <a:solidFill>
                  <a:srgbClr val="1D1D1D"/>
                </a:solidFill>
                <a:latin typeface="Helvetica Neue"/>
                <a:cs typeface="Helvetica Neue"/>
              </a:rPr>
              <a:t>successes.</a:t>
            </a:r>
            <a:endParaRPr sz="2800" dirty="0">
              <a:latin typeface="Helvetica Neue"/>
              <a:cs typeface="Helvetica Neue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344805">
              <a:lnSpc>
                <a:spcPct val="100000"/>
              </a:lnSpc>
              <a:spcBef>
                <a:spcPts val="135"/>
              </a:spcBef>
            </a:pPr>
            <a:r>
              <a:rPr sz="5500" spc="-40" dirty="0"/>
              <a:t>The</a:t>
            </a:r>
            <a:r>
              <a:rPr sz="5500" spc="-295" dirty="0"/>
              <a:t> </a:t>
            </a:r>
            <a:r>
              <a:rPr sz="5500" spc="-60" dirty="0"/>
              <a:t>Role</a:t>
            </a:r>
            <a:r>
              <a:rPr sz="5500" spc="-280" dirty="0"/>
              <a:t> </a:t>
            </a:r>
            <a:r>
              <a:rPr sz="5500" dirty="0"/>
              <a:t>of</a:t>
            </a:r>
            <a:r>
              <a:rPr sz="5500" spc="-285" dirty="0"/>
              <a:t> </a:t>
            </a:r>
            <a:r>
              <a:rPr sz="5500" spc="-40" dirty="0"/>
              <a:t>the</a:t>
            </a:r>
            <a:r>
              <a:rPr sz="5500" spc="-285" dirty="0"/>
              <a:t> </a:t>
            </a:r>
            <a:r>
              <a:rPr sz="5500" spc="-105" dirty="0"/>
              <a:t>Orientation</a:t>
            </a:r>
            <a:r>
              <a:rPr sz="5500" spc="-275" dirty="0"/>
              <a:t> </a:t>
            </a:r>
            <a:r>
              <a:rPr sz="5500" dirty="0"/>
              <a:t>&amp;</a:t>
            </a:r>
            <a:r>
              <a:rPr sz="5500" spc="-285" dirty="0"/>
              <a:t> </a:t>
            </a:r>
            <a:r>
              <a:rPr sz="5500" spc="-95" dirty="0"/>
              <a:t>Mobility</a:t>
            </a:r>
            <a:r>
              <a:rPr sz="5500" spc="-280" dirty="0"/>
              <a:t> </a:t>
            </a:r>
            <a:r>
              <a:rPr sz="5500" spc="-30" dirty="0"/>
              <a:t>Specialist</a:t>
            </a:r>
            <a:endParaRPr sz="55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2616" y="2422566"/>
            <a:ext cx="18258155" cy="6812761"/>
          </a:xfrm>
          <a:prstGeom prst="rect">
            <a:avLst/>
          </a:prstGeom>
        </p:spPr>
        <p:txBody>
          <a:bodyPr vert="horz" wrap="square" lIns="0" tIns="31114" rIns="0" bIns="0" rtlCol="0">
            <a:spAutoFit/>
          </a:bodyPr>
          <a:lstStyle/>
          <a:p>
            <a:pPr marR="5080" algn="l">
              <a:spcBef>
                <a:spcPts val="244"/>
              </a:spcBef>
              <a:spcAft>
                <a:spcPts val="600"/>
              </a:spcAft>
              <a:tabLst>
                <a:tab pos="5189855" algn="l"/>
              </a:tabLst>
            </a:pP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The</a:t>
            </a:r>
            <a:r>
              <a:rPr sz="3200" spc="-1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term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Expanded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Core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Curriculum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(ECC)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is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used to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define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concepts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and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skills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that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often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require 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specialized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instruction</a:t>
            </a:r>
            <a:r>
              <a:rPr sz="3200" spc="-1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with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learners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who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are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blind or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visually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impaired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in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order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to compensate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for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decreased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opportunities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to </a:t>
            </a:r>
            <a:r>
              <a:rPr sz="3200" spc="-20" dirty="0">
                <a:solidFill>
                  <a:srgbClr val="333333"/>
                </a:solidFill>
                <a:latin typeface="Helvetica Neue"/>
                <a:cs typeface="Helvetica Neue"/>
              </a:rPr>
              <a:t>learn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incidentally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by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observing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others.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	In</a:t>
            </a:r>
            <a:r>
              <a:rPr sz="3200" spc="-1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spc="-25" dirty="0">
                <a:solidFill>
                  <a:srgbClr val="333333"/>
                </a:solidFill>
                <a:latin typeface="Helvetica Neue"/>
                <a:cs typeface="Helvetica Neue"/>
              </a:rPr>
              <a:t>Texas,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all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learners with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a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visual impairment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must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be assessed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and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taught 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needed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skills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in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the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spc="-20" dirty="0">
                <a:solidFill>
                  <a:srgbClr val="333333"/>
                </a:solidFill>
                <a:latin typeface="Helvetica Neue"/>
                <a:cs typeface="Helvetica Neue"/>
              </a:rPr>
              <a:t>ECC.</a:t>
            </a:r>
            <a:endParaRPr lang="en-US" sz="3200" spc="-20" dirty="0">
              <a:solidFill>
                <a:srgbClr val="333333"/>
              </a:solidFill>
              <a:latin typeface="Helvetica Neue"/>
              <a:cs typeface="Helvetica Neue"/>
            </a:endParaRPr>
          </a:p>
          <a:p>
            <a:pPr marR="5080" algn="l">
              <a:spcBef>
                <a:spcPts val="244"/>
              </a:spcBef>
              <a:spcAft>
                <a:spcPts val="600"/>
              </a:spcAft>
              <a:tabLst>
                <a:tab pos="5189855" algn="l"/>
              </a:tabLst>
            </a:pPr>
            <a:endParaRPr sz="3200" dirty="0">
              <a:latin typeface="Helvetica Neue"/>
              <a:cs typeface="Helvetica Neue"/>
            </a:endParaRPr>
          </a:p>
          <a:p>
            <a:pPr marR="1866900" algn="l">
              <a:spcBef>
                <a:spcPts val="1019"/>
              </a:spcBef>
              <a:spcAft>
                <a:spcPts val="600"/>
              </a:spcAft>
              <a:tabLst>
                <a:tab pos="1784985" algn="l"/>
              </a:tabLst>
            </a:pPr>
            <a:r>
              <a:rPr sz="3200" b="1" spc="-45" dirty="0">
                <a:solidFill>
                  <a:srgbClr val="333333"/>
                </a:solidFill>
                <a:latin typeface="Helvetica Neue"/>
                <a:cs typeface="Helvetica Neue"/>
              </a:rPr>
              <a:t>Your</a:t>
            </a:r>
            <a:r>
              <a:rPr sz="3200" b="1" spc="-12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b="1" spc="-10" dirty="0">
                <a:solidFill>
                  <a:srgbClr val="333333"/>
                </a:solidFill>
                <a:latin typeface="Helvetica Neue"/>
                <a:cs typeface="Helvetica Neue"/>
              </a:rPr>
              <a:t>Role:</a:t>
            </a:r>
            <a:r>
              <a:rPr lang="en-US" sz="3200" b="1" spc="-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Be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an</a:t>
            </a:r>
            <a:r>
              <a:rPr sz="3200" spc="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3200" spc="10" dirty="0">
                <a:solidFill>
                  <a:srgbClr val="333333"/>
                </a:solidFill>
                <a:latin typeface="Helvetica Neue"/>
                <a:cs typeface="Helvetica Neue"/>
              </a:rPr>
              <a:t>o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bserver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and</a:t>
            </a:r>
            <a:r>
              <a:rPr sz="3200" spc="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"</a:t>
            </a:r>
            <a:r>
              <a:rPr lang="en-US" sz="3200" dirty="0">
                <a:solidFill>
                  <a:srgbClr val="333333"/>
                </a:solidFill>
                <a:latin typeface="Helvetica Neue"/>
                <a:cs typeface="Helvetica Neue"/>
              </a:rPr>
              <a:t>q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uestion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a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sker"</a:t>
            </a:r>
            <a:r>
              <a:rPr sz="3200" spc="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so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we</a:t>
            </a:r>
            <a:r>
              <a:rPr sz="3200" spc="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can</a:t>
            </a:r>
            <a:r>
              <a:rPr sz="3200" spc="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work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together</a:t>
            </a:r>
            <a:r>
              <a:rPr sz="3200" spc="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to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meet</a:t>
            </a:r>
            <a:r>
              <a:rPr sz="3200" spc="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all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the</a:t>
            </a:r>
            <a:r>
              <a:rPr lang="en-US" sz="3200" spc="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learner's</a:t>
            </a:r>
            <a:r>
              <a:rPr sz="3200" spc="10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needs.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The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following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sections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will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explain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some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of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the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skills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we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work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on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in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each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of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the</a:t>
            </a:r>
            <a:r>
              <a:rPr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3200" spc="5" dirty="0">
                <a:solidFill>
                  <a:srgbClr val="333333"/>
                </a:solidFill>
                <a:latin typeface="Helvetica Neue"/>
                <a:cs typeface="Helvetica Neue"/>
              </a:rPr>
              <a:t>nine areas. </a:t>
            </a:r>
            <a:endParaRPr lang="en-US" sz="3200" spc="-10" dirty="0">
              <a:solidFill>
                <a:srgbClr val="333333"/>
              </a:solidFill>
              <a:latin typeface="Helvetica Neue"/>
              <a:cs typeface="Helvetica Neue"/>
            </a:endParaRPr>
          </a:p>
          <a:p>
            <a:pPr marR="1866900" algn="l">
              <a:spcBef>
                <a:spcPts val="1019"/>
              </a:spcBef>
              <a:spcAft>
                <a:spcPts val="600"/>
              </a:spcAft>
              <a:tabLst>
                <a:tab pos="1784985" algn="l"/>
              </a:tabLst>
            </a:pPr>
            <a:endParaRPr sz="3200" dirty="0">
              <a:latin typeface="Helvetica Neue"/>
              <a:cs typeface="Helvetica Neue"/>
            </a:endParaRPr>
          </a:p>
          <a:p>
            <a:pPr algn="l">
              <a:spcAft>
                <a:spcPts val="600"/>
              </a:spcAft>
            </a:pPr>
            <a:r>
              <a:rPr sz="3200" b="1" spc="-25" dirty="0">
                <a:solidFill>
                  <a:srgbClr val="333333"/>
                </a:solidFill>
                <a:latin typeface="Helvetica Neue"/>
                <a:cs typeface="Helvetica Neue"/>
              </a:rPr>
              <a:t>AND</a:t>
            </a:r>
            <a:endParaRPr lang="en-US" sz="3200" b="1" spc="-25" dirty="0">
              <a:solidFill>
                <a:srgbClr val="333333"/>
              </a:solidFill>
              <a:latin typeface="Helvetica Neue"/>
              <a:cs typeface="Helvetica Neue"/>
            </a:endParaRPr>
          </a:p>
          <a:p>
            <a:pPr algn="l">
              <a:spcAft>
                <a:spcPts val="600"/>
              </a:spcAft>
            </a:pPr>
            <a:endParaRPr sz="3200" b="1" dirty="0">
              <a:latin typeface="Helvetica Neue"/>
              <a:cs typeface="Helvetica Neue"/>
            </a:endParaRPr>
          </a:p>
          <a:p>
            <a:pPr algn="l">
              <a:spcBef>
                <a:spcPts val="965"/>
              </a:spcBef>
              <a:spcAft>
                <a:spcPts val="600"/>
              </a:spcAft>
            </a:pP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The</a:t>
            </a:r>
            <a:r>
              <a:rPr sz="3200" spc="-1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lang="en-US" sz="3200" spc="-30" dirty="0">
                <a:solidFill>
                  <a:srgbClr val="333333"/>
                </a:solidFill>
                <a:latin typeface="Helvetica Neue"/>
                <a:cs typeface="Helvetica Neue"/>
              </a:rPr>
              <a:t>t</a:t>
            </a:r>
            <a:r>
              <a:rPr sz="3200" spc="-30" dirty="0">
                <a:solidFill>
                  <a:srgbClr val="333333"/>
                </a:solidFill>
                <a:latin typeface="Helvetica Neue"/>
                <a:cs typeface="Helvetica Neue"/>
              </a:rPr>
              <a:t>ypes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 of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questions for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you to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think about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for your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learners and</a:t>
            </a:r>
            <a:r>
              <a:rPr sz="3200" spc="-5" dirty="0">
                <a:solidFill>
                  <a:srgbClr val="333333"/>
                </a:solidFill>
                <a:latin typeface="Helvetica Neue"/>
                <a:cs typeface="Helvetica Neue"/>
              </a:rPr>
              <a:t> </a:t>
            </a:r>
            <a:r>
              <a:rPr sz="3200" dirty="0">
                <a:solidFill>
                  <a:srgbClr val="333333"/>
                </a:solidFill>
                <a:latin typeface="Helvetica Neue"/>
                <a:cs typeface="Helvetica Neue"/>
              </a:rPr>
              <a:t>your VI </a:t>
            </a:r>
            <a:r>
              <a:rPr sz="3200" spc="-10" dirty="0">
                <a:solidFill>
                  <a:srgbClr val="333333"/>
                </a:solidFill>
                <a:latin typeface="Helvetica Neue"/>
                <a:cs typeface="Helvetica Neue"/>
              </a:rPr>
              <a:t>Team!</a:t>
            </a:r>
            <a:endParaRPr sz="3200" dirty="0">
              <a:latin typeface="Helvetica Neue"/>
              <a:cs typeface="Helvetica Neue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93637" rIns="0" bIns="0" rtlCol="0">
            <a:spAutoFit/>
          </a:bodyPr>
          <a:lstStyle/>
          <a:p>
            <a:pPr marL="344805">
              <a:lnSpc>
                <a:spcPct val="100000"/>
              </a:lnSpc>
              <a:spcBef>
                <a:spcPts val="125"/>
              </a:spcBef>
            </a:pPr>
            <a:r>
              <a:rPr sz="5650" spc="-35" dirty="0"/>
              <a:t>The</a:t>
            </a:r>
            <a:r>
              <a:rPr sz="5650" spc="-305" dirty="0"/>
              <a:t> </a:t>
            </a:r>
            <a:r>
              <a:rPr sz="5650" spc="-95" dirty="0"/>
              <a:t>Expanded</a:t>
            </a:r>
            <a:r>
              <a:rPr sz="5650" spc="-300" dirty="0"/>
              <a:t> </a:t>
            </a:r>
            <a:r>
              <a:rPr sz="5650" spc="-95" dirty="0"/>
              <a:t>Core</a:t>
            </a:r>
            <a:r>
              <a:rPr sz="5650" spc="-295" dirty="0"/>
              <a:t> </a:t>
            </a:r>
            <a:r>
              <a:rPr sz="5650" spc="-75" dirty="0"/>
              <a:t>Curriculum</a:t>
            </a:r>
            <a:endParaRPr sz="565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49568" y="2761199"/>
            <a:ext cx="16292830" cy="1257300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>
              <a:lnSpc>
                <a:spcPts val="3220"/>
              </a:lnSpc>
              <a:spcBef>
                <a:spcPts val="235"/>
              </a:spcBef>
            </a:pPr>
            <a:r>
              <a:rPr sz="2700" dirty="0">
                <a:latin typeface="Helvetica Neue"/>
                <a:cs typeface="Helvetica Neue"/>
              </a:rPr>
              <a:t>Compensatory</a:t>
            </a:r>
            <a:r>
              <a:rPr sz="2700" spc="-10" dirty="0">
                <a:latin typeface="Helvetica Neue"/>
                <a:cs typeface="Helvetica Neue"/>
              </a:rPr>
              <a:t> </a:t>
            </a:r>
            <a:r>
              <a:rPr sz="2700" dirty="0">
                <a:latin typeface="Helvetica Neue"/>
                <a:cs typeface="Helvetica Neue"/>
              </a:rPr>
              <a:t>skills include skills necessary for accessing the core curriculum including</a:t>
            </a:r>
            <a:r>
              <a:rPr sz="2700" spc="5" dirty="0">
                <a:latin typeface="Helvetica Neue"/>
                <a:cs typeface="Helvetica Neue"/>
              </a:rPr>
              <a:t> </a:t>
            </a:r>
            <a:r>
              <a:rPr sz="2700" spc="-10" dirty="0">
                <a:latin typeface="Helvetica Neue"/>
                <a:cs typeface="Helvetica Neue"/>
              </a:rPr>
              <a:t>concept </a:t>
            </a:r>
            <a:r>
              <a:rPr sz="2700" dirty="0">
                <a:latin typeface="Helvetica Neue"/>
                <a:cs typeface="Helvetica Neue"/>
              </a:rPr>
              <a:t>development;</a:t>
            </a:r>
            <a:r>
              <a:rPr sz="2700" spc="-15" dirty="0">
                <a:latin typeface="Helvetica Neue"/>
                <a:cs typeface="Helvetica Neue"/>
              </a:rPr>
              <a:t> </a:t>
            </a:r>
            <a:r>
              <a:rPr sz="2700" dirty="0">
                <a:latin typeface="Helvetica Neue"/>
                <a:cs typeface="Helvetica Neue"/>
              </a:rPr>
              <a:t>communication modes; organization and</a:t>
            </a:r>
            <a:r>
              <a:rPr sz="2700" spc="-5" dirty="0">
                <a:latin typeface="Helvetica Neue"/>
                <a:cs typeface="Helvetica Neue"/>
              </a:rPr>
              <a:t> </a:t>
            </a:r>
            <a:r>
              <a:rPr sz="2700" dirty="0">
                <a:latin typeface="Helvetica Neue"/>
                <a:cs typeface="Helvetica Neue"/>
              </a:rPr>
              <a:t>study skills; access to</a:t>
            </a:r>
            <a:r>
              <a:rPr sz="2700" spc="-5" dirty="0">
                <a:latin typeface="Helvetica Neue"/>
                <a:cs typeface="Helvetica Neue"/>
              </a:rPr>
              <a:t> </a:t>
            </a:r>
            <a:r>
              <a:rPr sz="2700" dirty="0">
                <a:latin typeface="Helvetica Neue"/>
                <a:cs typeface="Helvetica Neue"/>
              </a:rPr>
              <a:t>print materials; and the </a:t>
            </a:r>
            <a:r>
              <a:rPr sz="2700" spc="-25" dirty="0">
                <a:latin typeface="Helvetica Neue"/>
                <a:cs typeface="Helvetica Neue"/>
              </a:rPr>
              <a:t>use </a:t>
            </a:r>
            <a:r>
              <a:rPr sz="2700" dirty="0">
                <a:latin typeface="Helvetica Neue"/>
                <a:cs typeface="Helvetica Neue"/>
              </a:rPr>
              <a:t>of</a:t>
            </a:r>
            <a:r>
              <a:rPr sz="2700" spc="5" dirty="0">
                <a:latin typeface="Helvetica Neue"/>
                <a:cs typeface="Helvetica Neue"/>
              </a:rPr>
              <a:t> </a:t>
            </a:r>
            <a:r>
              <a:rPr sz="2700" dirty="0">
                <a:latin typeface="Helvetica Neue"/>
                <a:cs typeface="Helvetica Neue"/>
              </a:rPr>
              <a:t>braille/Nemeth,</a:t>
            </a:r>
            <a:r>
              <a:rPr sz="2700" spc="5" dirty="0">
                <a:latin typeface="Helvetica Neue"/>
                <a:cs typeface="Helvetica Neue"/>
              </a:rPr>
              <a:t> </a:t>
            </a:r>
            <a:r>
              <a:rPr sz="2700" dirty="0">
                <a:latin typeface="Helvetica Neue"/>
                <a:cs typeface="Helvetica Neue"/>
              </a:rPr>
              <a:t>tactile</a:t>
            </a:r>
            <a:r>
              <a:rPr sz="2700" spc="5" dirty="0">
                <a:latin typeface="Helvetica Neue"/>
                <a:cs typeface="Helvetica Neue"/>
              </a:rPr>
              <a:t> </a:t>
            </a:r>
            <a:r>
              <a:rPr sz="2700" dirty="0">
                <a:latin typeface="Helvetica Neue"/>
                <a:cs typeface="Helvetica Neue"/>
              </a:rPr>
              <a:t>graphics,</a:t>
            </a:r>
            <a:r>
              <a:rPr sz="2700" spc="5" dirty="0">
                <a:latin typeface="Helvetica Neue"/>
                <a:cs typeface="Helvetica Neue"/>
              </a:rPr>
              <a:t> </a:t>
            </a:r>
            <a:r>
              <a:rPr sz="2700" dirty="0">
                <a:latin typeface="Helvetica Neue"/>
                <a:cs typeface="Helvetica Neue"/>
              </a:rPr>
              <a:t>object</a:t>
            </a:r>
            <a:r>
              <a:rPr sz="2700" spc="5" dirty="0">
                <a:latin typeface="Helvetica Neue"/>
                <a:cs typeface="Helvetica Neue"/>
              </a:rPr>
              <a:t> </a:t>
            </a:r>
            <a:r>
              <a:rPr sz="2700" dirty="0">
                <a:latin typeface="Helvetica Neue"/>
                <a:cs typeface="Helvetica Neue"/>
              </a:rPr>
              <a:t>and/or</a:t>
            </a:r>
            <a:r>
              <a:rPr sz="2700" spc="5" dirty="0">
                <a:latin typeface="Helvetica Neue"/>
                <a:cs typeface="Helvetica Neue"/>
              </a:rPr>
              <a:t> </a:t>
            </a:r>
            <a:r>
              <a:rPr sz="2700" dirty="0">
                <a:latin typeface="Helvetica Neue"/>
                <a:cs typeface="Helvetica Neue"/>
              </a:rPr>
              <a:t>tactile</a:t>
            </a:r>
            <a:r>
              <a:rPr sz="2700" spc="5" dirty="0">
                <a:latin typeface="Helvetica Neue"/>
                <a:cs typeface="Helvetica Neue"/>
              </a:rPr>
              <a:t> </a:t>
            </a:r>
            <a:r>
              <a:rPr sz="2700" dirty="0">
                <a:latin typeface="Helvetica Neue"/>
                <a:cs typeface="Helvetica Neue"/>
              </a:rPr>
              <a:t>symbols,</a:t>
            </a:r>
            <a:r>
              <a:rPr sz="2700" spc="5" dirty="0">
                <a:latin typeface="Helvetica Neue"/>
                <a:cs typeface="Helvetica Neue"/>
              </a:rPr>
              <a:t> </a:t>
            </a:r>
            <a:r>
              <a:rPr sz="2700" dirty="0">
                <a:latin typeface="Helvetica Neue"/>
                <a:cs typeface="Helvetica Neue"/>
              </a:rPr>
              <a:t>sign</a:t>
            </a:r>
            <a:r>
              <a:rPr sz="2700" spc="5" dirty="0">
                <a:latin typeface="Helvetica Neue"/>
                <a:cs typeface="Helvetica Neue"/>
              </a:rPr>
              <a:t> </a:t>
            </a:r>
            <a:r>
              <a:rPr sz="2700" dirty="0">
                <a:latin typeface="Helvetica Neue"/>
                <a:cs typeface="Helvetica Neue"/>
              </a:rPr>
              <a:t>language,</a:t>
            </a:r>
            <a:r>
              <a:rPr sz="2700" spc="5" dirty="0">
                <a:latin typeface="Helvetica Neue"/>
                <a:cs typeface="Helvetica Neue"/>
              </a:rPr>
              <a:t> </a:t>
            </a:r>
            <a:r>
              <a:rPr sz="2700" dirty="0">
                <a:latin typeface="Helvetica Neue"/>
                <a:cs typeface="Helvetica Neue"/>
              </a:rPr>
              <a:t>and</a:t>
            </a:r>
            <a:r>
              <a:rPr sz="2700" spc="5" dirty="0">
                <a:latin typeface="Helvetica Neue"/>
                <a:cs typeface="Helvetica Neue"/>
              </a:rPr>
              <a:t> </a:t>
            </a:r>
            <a:r>
              <a:rPr sz="2700" dirty="0">
                <a:latin typeface="Helvetica Neue"/>
                <a:cs typeface="Helvetica Neue"/>
              </a:rPr>
              <a:t>audio</a:t>
            </a:r>
            <a:r>
              <a:rPr sz="2700" spc="5" dirty="0">
                <a:latin typeface="Helvetica Neue"/>
                <a:cs typeface="Helvetica Neue"/>
              </a:rPr>
              <a:t> </a:t>
            </a:r>
            <a:r>
              <a:rPr sz="2700" spc="-10" dirty="0">
                <a:latin typeface="Helvetica Neue"/>
                <a:cs typeface="Helvetica Neue"/>
              </a:rPr>
              <a:t>materials.</a:t>
            </a:r>
            <a:endParaRPr sz="2700" dirty="0">
              <a:latin typeface="Helvetica Neue"/>
              <a:cs typeface="Helvetica Neue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79339" rIns="0" bIns="0" rtlCol="0">
            <a:spAutoFit/>
          </a:bodyPr>
          <a:lstStyle/>
          <a:p>
            <a:pPr marL="344805">
              <a:lnSpc>
                <a:spcPct val="100000"/>
              </a:lnSpc>
              <a:spcBef>
                <a:spcPts val="105"/>
              </a:spcBef>
            </a:pPr>
            <a:r>
              <a:rPr sz="7000" spc="-135" dirty="0"/>
              <a:t>Compensatory</a:t>
            </a:r>
            <a:r>
              <a:rPr sz="7000" spc="-254" dirty="0"/>
              <a:t> </a:t>
            </a:r>
            <a:r>
              <a:rPr sz="7000" spc="-105" dirty="0"/>
              <a:t>Skills</a:t>
            </a:r>
            <a:endParaRPr sz="7000"/>
          </a:p>
        </p:txBody>
      </p:sp>
      <p:pic>
        <p:nvPicPr>
          <p:cNvPr id="5" name="object 5" descr="A horizontal three image series. In the left image, a student uses a magnifier, in the center image, a student is storing items in cubby, and in the far right image, a student is counting on an abacus.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35870" y="5403026"/>
            <a:ext cx="12510004" cy="262359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EA001F58604F43AFE8BD3B03794A33" ma:contentTypeVersion="18" ma:contentTypeDescription="Create a new document." ma:contentTypeScope="" ma:versionID="9bd2b560f540e2633485f032f5b2e9ff">
  <xsd:schema xmlns:xsd="http://www.w3.org/2001/XMLSchema" xmlns:xs="http://www.w3.org/2001/XMLSchema" xmlns:p="http://schemas.microsoft.com/office/2006/metadata/properties" xmlns:ns2="25f76c4f-2bba-4892-b2ae-861bed4d0d70" xmlns:ns3="71693485-d64a-4818-85c7-29982719187e" targetNamespace="http://schemas.microsoft.com/office/2006/metadata/properties" ma:root="true" ma:fieldsID="f343a8d63fe327b508da551421503f00" ns2:_="" ns3:_="">
    <xsd:import namespace="25f76c4f-2bba-4892-b2ae-861bed4d0d70"/>
    <xsd:import namespace="71693485-d64a-4818-85c7-2998271918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f76c4f-2bba-4892-b2ae-861bed4d0d7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8ac181ec-6c34-4630-9754-a2a661e894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693485-d64a-4818-85c7-29982719187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ed5b4e6-c051-4bc2-9d36-c1585e21eeea}" ma:internalName="TaxCatchAll" ma:showField="CatchAllData" ma:web="71693485-d64a-4818-85c7-29982719187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AA1A25A-23C3-4EA3-98DA-1D2E2943863F}"/>
</file>

<file path=customXml/itemProps2.xml><?xml version="1.0" encoding="utf-8"?>
<ds:datastoreItem xmlns:ds="http://schemas.openxmlformats.org/officeDocument/2006/customXml" ds:itemID="{97F3B20C-1EE4-4675-8FE4-17B197303843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</TotalTime>
  <Words>2095</Words>
  <Application>Microsoft Macintosh PowerPoint</Application>
  <PresentationFormat>Custom</PresentationFormat>
  <Paragraphs>141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Helvetica</vt:lpstr>
      <vt:lpstr>Helvetica Neue</vt:lpstr>
      <vt:lpstr>Office Theme</vt:lpstr>
      <vt:lpstr>Visual Impairment 101 For administrators, teachers, paras and related service providers who will be working with a student with blindness</vt:lpstr>
      <vt:lpstr>Visual Acuity</vt:lpstr>
      <vt:lpstr>Here are a few tips for optimizing acuities for all learners…</vt:lpstr>
      <vt:lpstr>Visual Fields</vt:lpstr>
      <vt:lpstr>Identifying a Learning with VI</vt:lpstr>
      <vt:lpstr>The Role of the Teacher of Students with Visual Impairments</vt:lpstr>
      <vt:lpstr>The Role of the Orientation &amp; Mobility Specialist</vt:lpstr>
      <vt:lpstr>The Expanded Core Curriculum</vt:lpstr>
      <vt:lpstr>Compensatory Skills</vt:lpstr>
      <vt:lpstr>Compensatory Skills in Practice</vt:lpstr>
      <vt:lpstr>Career Education</vt:lpstr>
      <vt:lpstr>Career Education Skills in Practice</vt:lpstr>
      <vt:lpstr>Social Skills</vt:lpstr>
      <vt:lpstr>Social Skills in Practice</vt:lpstr>
      <vt:lpstr>Sensory Efficiency</vt:lpstr>
      <vt:lpstr>Sensory Efficiency Skills in Practice</vt:lpstr>
      <vt:lpstr>Recreation &amp; Leisure</vt:lpstr>
      <vt:lpstr>Recreation &amp; Leisure Skills in Practice</vt:lpstr>
      <vt:lpstr>Access Technology</vt:lpstr>
      <vt:lpstr>Access Technology in Practice</vt:lpstr>
      <vt:lpstr>Self-determination</vt:lpstr>
      <vt:lpstr>Self-determination in Practice</vt:lpstr>
      <vt:lpstr>Independent Living</vt:lpstr>
      <vt:lpstr>Independent Living Skills in Practice</vt:lpstr>
      <vt:lpstr>Orientation &amp; Mobility</vt:lpstr>
      <vt:lpstr>Orientation &amp; Mobility Skills in Practice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 101 Presentation</dc:title>
  <cp:lastModifiedBy>Jess Bryant</cp:lastModifiedBy>
  <cp:revision>3</cp:revision>
  <dcterms:created xsi:type="dcterms:W3CDTF">2024-05-30T15:16:16Z</dcterms:created>
  <dcterms:modified xsi:type="dcterms:W3CDTF">2024-05-30T18:47:15Z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2022-02-25T00:00:00Z</vt:filetime>
  </property>
  <property fmtid="{D5CDD505-2E9C-101B-9397-08002B2CF9AE}" pid="3" name="Creator">
    <vt:lpwstr>Keynote</vt:lpwstr>
  </property>
  <property fmtid="{D5CDD505-2E9C-101B-9397-08002B2CF9AE}" pid="4" name="LastSaved">
    <vt:filetime>2024-05-30T00:00:00Z</vt:filetime>
  </property>
  <property fmtid="{D5CDD505-2E9C-101B-9397-08002B2CF9AE}" pid="5" name="Producer">
    <vt:lpwstr>macOS Version 11.5.1 (Build 20G80) Quartz PDFContext</vt:lpwstr>
  </property>
</Properties>
</file>