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6" r:id="rId5"/>
    <p:sldId id="280" r:id="rId6"/>
    <p:sldId id="292" r:id="rId7"/>
    <p:sldId id="311" r:id="rId8"/>
    <p:sldId id="281" r:id="rId9"/>
    <p:sldId id="282" r:id="rId10"/>
    <p:sldId id="315" r:id="rId11"/>
    <p:sldId id="271" r:id="rId12"/>
    <p:sldId id="293" r:id="rId13"/>
    <p:sldId id="329" r:id="rId14"/>
    <p:sldId id="296" r:id="rId15"/>
    <p:sldId id="294" r:id="rId16"/>
    <p:sldId id="295" r:id="rId17"/>
    <p:sldId id="297" r:id="rId18"/>
    <p:sldId id="298" r:id="rId19"/>
    <p:sldId id="299" r:id="rId20"/>
    <p:sldId id="316" r:id="rId21"/>
    <p:sldId id="300" r:id="rId22"/>
    <p:sldId id="301" r:id="rId23"/>
    <p:sldId id="312" r:id="rId24"/>
    <p:sldId id="283" r:id="rId25"/>
    <p:sldId id="284" r:id="rId26"/>
    <p:sldId id="302" r:id="rId27"/>
    <p:sldId id="331" r:id="rId28"/>
    <p:sldId id="303" r:id="rId29"/>
    <p:sldId id="332" r:id="rId30"/>
    <p:sldId id="304" r:id="rId31"/>
    <p:sldId id="313" r:id="rId32"/>
    <p:sldId id="285" r:id="rId33"/>
    <p:sldId id="286" r:id="rId34"/>
    <p:sldId id="333" r:id="rId35"/>
    <p:sldId id="306" r:id="rId36"/>
    <p:sldId id="330" r:id="rId37"/>
    <p:sldId id="334" r:id="rId38"/>
    <p:sldId id="308" r:id="rId39"/>
    <p:sldId id="309" r:id="rId40"/>
    <p:sldId id="314" r:id="rId41"/>
    <p:sldId id="287" r:id="rId42"/>
    <p:sldId id="288" r:id="rId43"/>
    <p:sldId id="289" r:id="rId44"/>
    <p:sldId id="291" r:id="rId45"/>
    <p:sldId id="278" r:id="rId46"/>
    <p:sldId id="317" r:id="rId47"/>
    <p:sldId id="324" r:id="rId48"/>
    <p:sldId id="318" r:id="rId49"/>
    <p:sldId id="323" r:id="rId50"/>
    <p:sldId id="328" r:id="rId51"/>
    <p:sldId id="325" r:id="rId52"/>
    <p:sldId id="321" r:id="rId53"/>
    <p:sldId id="326" r:id="rId54"/>
    <p:sldId id="32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Dresselhaus" initials="AD" lastIdx="5" clrIdx="0">
    <p:extLst>
      <p:ext uri="{19B8F6BF-5375-455C-9EA6-DF929625EA0E}">
        <p15:presenceInfo xmlns:p15="http://schemas.microsoft.com/office/powerpoint/2012/main" userId="S::adresselhaus@aph.org::a0831a5c-2e55-4aa4-b734-c89a1d1475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734" autoAdjust="0"/>
  </p:normalViewPr>
  <p:slideViewPr>
    <p:cSldViewPr snapToGrid="0" snapToObjects="1">
      <p:cViewPr>
        <p:scale>
          <a:sx n="50" d="100"/>
          <a:sy n="50" d="100"/>
        </p:scale>
        <p:origin x="1416" y="45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91F2D-FE59-4A32-97FC-14452A623221}" type="datetimeFigureOut">
              <a:rPr lang="en-US" smtClean="0"/>
              <a:t>2/12/2025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405A-66F0-4FE9-8F7C-07B3E08DBDDB}" type="slidenum">
              <a:rPr lang="en-US" smtClean="0"/>
              <a:t>‹#›</a:t>
            </a:fld>
            <a:endParaRPr lang="en-US" dirty="0"/>
          </a:p>
        </p:txBody>
      </p:sp>
    </p:spTree>
    <p:extLst>
      <p:ext uri="{BB962C8B-B14F-4D97-AF65-F5344CB8AC3E}">
        <p14:creationId xmlns:p14="http://schemas.microsoft.com/office/powerpoint/2010/main" val="37901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Slide</a:t>
            </a:r>
          </a:p>
        </p:txBody>
      </p:sp>
      <p:sp>
        <p:nvSpPr>
          <p:cNvPr id="4" name="Slide Number Placeholder 3"/>
          <p:cNvSpPr>
            <a:spLocks noGrp="1"/>
          </p:cNvSpPr>
          <p:nvPr>
            <p:ph type="sldNum" sz="quarter" idx="5"/>
          </p:nvPr>
        </p:nvSpPr>
        <p:spPr/>
        <p:txBody>
          <a:bodyPr/>
          <a:lstStyle/>
          <a:p>
            <a:fld id="{E21B405A-66F0-4FE9-8F7C-07B3E08DBDDB}" type="slidenum">
              <a:rPr lang="en-US" smtClean="0"/>
              <a:t>1</a:t>
            </a:fld>
            <a:endParaRPr lang="en-US" dirty="0"/>
          </a:p>
        </p:txBody>
      </p:sp>
    </p:spTree>
    <p:extLst>
      <p:ext uri="{BB962C8B-B14F-4D97-AF65-F5344CB8AC3E}">
        <p14:creationId xmlns:p14="http://schemas.microsoft.com/office/powerpoint/2010/main" val="298589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 Comparison</a:t>
            </a:r>
          </a:p>
        </p:txBody>
      </p:sp>
      <p:sp>
        <p:nvSpPr>
          <p:cNvPr id="4" name="Slide Number Placeholder 3"/>
          <p:cNvSpPr>
            <a:spLocks noGrp="1"/>
          </p:cNvSpPr>
          <p:nvPr>
            <p:ph type="sldNum" sz="quarter" idx="5"/>
          </p:nvPr>
        </p:nvSpPr>
        <p:spPr/>
        <p:txBody>
          <a:bodyPr/>
          <a:lstStyle/>
          <a:p>
            <a:fld id="{E21B405A-66F0-4FE9-8F7C-07B3E08DBDDB}" type="slidenum">
              <a:rPr lang="en-US" smtClean="0"/>
              <a:t>3</a:t>
            </a:fld>
            <a:endParaRPr lang="en-US" dirty="0"/>
          </a:p>
        </p:txBody>
      </p:sp>
    </p:spTree>
    <p:extLst>
      <p:ext uri="{BB962C8B-B14F-4D97-AF65-F5344CB8AC3E}">
        <p14:creationId xmlns:p14="http://schemas.microsoft.com/office/powerpoint/2010/main" val="40515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 Section Header</a:t>
            </a:r>
          </a:p>
        </p:txBody>
      </p:sp>
      <p:sp>
        <p:nvSpPr>
          <p:cNvPr id="4" name="Slide Number Placeholder 3"/>
          <p:cNvSpPr>
            <a:spLocks noGrp="1"/>
          </p:cNvSpPr>
          <p:nvPr>
            <p:ph type="sldNum" sz="quarter" idx="5"/>
          </p:nvPr>
        </p:nvSpPr>
        <p:spPr/>
        <p:txBody>
          <a:bodyPr/>
          <a:lstStyle/>
          <a:p>
            <a:fld id="{E21B405A-66F0-4FE9-8F7C-07B3E08DBDDB}" type="slidenum">
              <a:rPr lang="en-US" smtClean="0"/>
              <a:t>8</a:t>
            </a:fld>
            <a:endParaRPr lang="en-US" dirty="0"/>
          </a:p>
        </p:txBody>
      </p:sp>
    </p:spTree>
    <p:extLst>
      <p:ext uri="{BB962C8B-B14F-4D97-AF65-F5344CB8AC3E}">
        <p14:creationId xmlns:p14="http://schemas.microsoft.com/office/powerpoint/2010/main" val="405050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 Comparison</a:t>
            </a:r>
          </a:p>
        </p:txBody>
      </p:sp>
      <p:sp>
        <p:nvSpPr>
          <p:cNvPr id="4" name="Slide Number Placeholder 3"/>
          <p:cNvSpPr>
            <a:spLocks noGrp="1"/>
          </p:cNvSpPr>
          <p:nvPr>
            <p:ph type="sldNum" sz="quarter" idx="5"/>
          </p:nvPr>
        </p:nvSpPr>
        <p:spPr/>
        <p:txBody>
          <a:bodyPr/>
          <a:lstStyle/>
          <a:p>
            <a:fld id="{E21B405A-66F0-4FE9-8F7C-07B3E08DBDDB}" type="slidenum">
              <a:rPr lang="en-US" smtClean="0"/>
              <a:t>42</a:t>
            </a:fld>
            <a:endParaRPr lang="en-US" dirty="0"/>
          </a:p>
        </p:txBody>
      </p:sp>
    </p:spTree>
    <p:extLst>
      <p:ext uri="{BB962C8B-B14F-4D97-AF65-F5344CB8AC3E}">
        <p14:creationId xmlns:p14="http://schemas.microsoft.com/office/powerpoint/2010/main" val="3971935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55B4-AA3E-4C48-B388-C93B56C831C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FC4C8BD-B04A-7944-A387-4C8637FBB5A3}"/>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122140-A5A1-754A-83B2-F77928588944}"/>
              </a:ext>
            </a:extLst>
          </p:cNvPr>
          <p:cNvSpPr>
            <a:spLocks noGrp="1"/>
          </p:cNvSpPr>
          <p:nvPr>
            <p:ph type="dt" sz="half" idx="10"/>
          </p:nvPr>
        </p:nvSpPr>
        <p:spPr/>
        <p:txBody>
          <a:bodyPr/>
          <a:lstStyle/>
          <a:p>
            <a:fld id="{092E3268-EE89-8E49-B4B4-ED1BE122A280}" type="datetimeFigureOut">
              <a:rPr lang="en-US" smtClean="0"/>
              <a:t>2/12/2025</a:t>
            </a:fld>
            <a:endParaRPr lang="en-US" dirty="0"/>
          </a:p>
        </p:txBody>
      </p:sp>
      <p:sp>
        <p:nvSpPr>
          <p:cNvPr id="5" name="Footer Placeholder 4">
            <a:extLst>
              <a:ext uri="{FF2B5EF4-FFF2-40B4-BE49-F238E27FC236}">
                <a16:creationId xmlns:a16="http://schemas.microsoft.com/office/drawing/2014/main" id="{49735546-A896-A24F-9B4A-F7AF28BE37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149DA8-2F05-CC44-9B32-5189C203E68F}"/>
              </a:ext>
            </a:extLst>
          </p:cNvPr>
          <p:cNvSpPr>
            <a:spLocks noGrp="1"/>
          </p:cNvSpPr>
          <p:nvPr>
            <p:ph type="sldNum" sz="quarter" idx="12"/>
          </p:nvPr>
        </p:nvSpPr>
        <p:spPr/>
        <p:txBody>
          <a:bodyPr/>
          <a:lstStyle/>
          <a:p>
            <a:fld id="{9EE47205-E8A6-9045-BF92-87CE2B06BC63}" type="slidenum">
              <a:rPr lang="en-US" smtClean="0"/>
              <a:t>‹#›</a:t>
            </a:fld>
            <a:endParaRPr lang="en-US" dirty="0"/>
          </a:p>
        </p:txBody>
      </p:sp>
      <p:pic>
        <p:nvPicPr>
          <p:cNvPr id="8" name="Picture 7">
            <a:extLst>
              <a:ext uri="{FF2B5EF4-FFF2-40B4-BE49-F238E27FC236}">
                <a16:creationId xmlns:a16="http://schemas.microsoft.com/office/drawing/2014/main" id="{234C5D2C-8C18-AF4D-BF0B-AACA65FBA37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63356" y="-853348"/>
            <a:ext cx="3274961" cy="3356836"/>
          </a:xfrm>
          <a:prstGeom prst="rect">
            <a:avLst/>
          </a:prstGeom>
        </p:spPr>
      </p:pic>
      <p:pic>
        <p:nvPicPr>
          <p:cNvPr id="10" name="Picture 9">
            <a:extLst>
              <a:ext uri="{FF2B5EF4-FFF2-40B4-BE49-F238E27FC236}">
                <a16:creationId xmlns:a16="http://schemas.microsoft.com/office/drawing/2014/main" id="{86519D05-C2A0-854E-9A4B-0E2D2D968CC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091774" y="0"/>
            <a:ext cx="1886110" cy="1030288"/>
          </a:xfrm>
          <a:prstGeom prst="rect">
            <a:avLst/>
          </a:prstGeom>
        </p:spPr>
      </p:pic>
    </p:spTree>
    <p:extLst>
      <p:ext uri="{BB962C8B-B14F-4D97-AF65-F5344CB8AC3E}">
        <p14:creationId xmlns:p14="http://schemas.microsoft.com/office/powerpoint/2010/main" val="240337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757D-4977-B944-B014-0A8FB7CB67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EA5507-5957-1D4D-B4EE-6FF8A5787B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7080C-9E68-D645-AA4C-FAEA10BFD35B}"/>
              </a:ext>
            </a:extLst>
          </p:cNvPr>
          <p:cNvSpPr>
            <a:spLocks noGrp="1"/>
          </p:cNvSpPr>
          <p:nvPr>
            <p:ph type="dt" sz="half" idx="10"/>
          </p:nvPr>
        </p:nvSpPr>
        <p:spPr/>
        <p:txBody>
          <a:bodyPr/>
          <a:lstStyle/>
          <a:p>
            <a:fld id="{092E3268-EE89-8E49-B4B4-ED1BE122A280}" type="datetimeFigureOut">
              <a:rPr lang="en-US" smtClean="0"/>
              <a:t>2/12/2025</a:t>
            </a:fld>
            <a:endParaRPr lang="en-US" dirty="0"/>
          </a:p>
        </p:txBody>
      </p:sp>
      <p:sp>
        <p:nvSpPr>
          <p:cNvPr id="5" name="Footer Placeholder 4">
            <a:extLst>
              <a:ext uri="{FF2B5EF4-FFF2-40B4-BE49-F238E27FC236}">
                <a16:creationId xmlns:a16="http://schemas.microsoft.com/office/drawing/2014/main" id="{85924DF5-0E78-A040-8733-668BEE3B8E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59E7DC-1CDB-CF40-9B0D-53A84F737089}"/>
              </a:ext>
            </a:extLst>
          </p:cNvPr>
          <p:cNvSpPr>
            <a:spLocks noGrp="1"/>
          </p:cNvSpPr>
          <p:nvPr>
            <p:ph type="sldNum" sz="quarter" idx="12"/>
          </p:nvPr>
        </p:nvSpPr>
        <p:spPr/>
        <p:txBody>
          <a:bodyPr/>
          <a:lstStyle/>
          <a:p>
            <a:fld id="{9EE47205-E8A6-9045-BF92-87CE2B06BC63}" type="slidenum">
              <a:rPr lang="en-US" smtClean="0"/>
              <a:t>‹#›</a:t>
            </a:fld>
            <a:endParaRPr lang="en-US" dirty="0"/>
          </a:p>
        </p:txBody>
      </p:sp>
    </p:spTree>
    <p:extLst>
      <p:ext uri="{BB962C8B-B14F-4D97-AF65-F5344CB8AC3E}">
        <p14:creationId xmlns:p14="http://schemas.microsoft.com/office/powerpoint/2010/main" val="49544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48659E-BB28-484C-B403-A98250142F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8433ED-DF79-B04E-B7F1-CE22B25489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134F5-227A-7444-AF18-3B2EB5B1A20D}"/>
              </a:ext>
            </a:extLst>
          </p:cNvPr>
          <p:cNvSpPr>
            <a:spLocks noGrp="1"/>
          </p:cNvSpPr>
          <p:nvPr>
            <p:ph type="dt" sz="half" idx="10"/>
          </p:nvPr>
        </p:nvSpPr>
        <p:spPr/>
        <p:txBody>
          <a:bodyPr/>
          <a:lstStyle/>
          <a:p>
            <a:fld id="{092E3268-EE89-8E49-B4B4-ED1BE122A280}" type="datetimeFigureOut">
              <a:rPr lang="en-US" smtClean="0"/>
              <a:t>2/12/2025</a:t>
            </a:fld>
            <a:endParaRPr lang="en-US" dirty="0"/>
          </a:p>
        </p:txBody>
      </p:sp>
      <p:sp>
        <p:nvSpPr>
          <p:cNvPr id="5" name="Footer Placeholder 4">
            <a:extLst>
              <a:ext uri="{FF2B5EF4-FFF2-40B4-BE49-F238E27FC236}">
                <a16:creationId xmlns:a16="http://schemas.microsoft.com/office/drawing/2014/main" id="{56937CFE-7DA1-AB4A-9A63-34D230E4EA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939F06-322F-394C-98F8-D6FE036EADE6}"/>
              </a:ext>
            </a:extLst>
          </p:cNvPr>
          <p:cNvSpPr>
            <a:spLocks noGrp="1"/>
          </p:cNvSpPr>
          <p:nvPr>
            <p:ph type="sldNum" sz="quarter" idx="12"/>
          </p:nvPr>
        </p:nvSpPr>
        <p:spPr/>
        <p:txBody>
          <a:bodyPr/>
          <a:lstStyle/>
          <a:p>
            <a:fld id="{9EE47205-E8A6-9045-BF92-87CE2B06BC63}" type="slidenum">
              <a:rPr lang="en-US" smtClean="0"/>
              <a:t>‹#›</a:t>
            </a:fld>
            <a:endParaRPr lang="en-US" dirty="0"/>
          </a:p>
        </p:txBody>
      </p:sp>
    </p:spTree>
    <p:extLst>
      <p:ext uri="{BB962C8B-B14F-4D97-AF65-F5344CB8AC3E}">
        <p14:creationId xmlns:p14="http://schemas.microsoft.com/office/powerpoint/2010/main" val="3039419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6AE23D-3E4A-6844-91EF-DDDFF5F13909}"/>
              </a:ext>
              <a:ext uri="{C183D7F6-B498-43B3-948B-1728B52AA6E4}">
                <adec:decorative xmlns:adec="http://schemas.microsoft.com/office/drawing/2017/decorative" val="1"/>
              </a:ext>
            </a:extLst>
          </p:cNvPr>
          <p:cNvSpPr/>
          <p:nvPr userDrawn="1"/>
        </p:nvSpPr>
        <p:spPr>
          <a:xfrm>
            <a:off x="0" y="-144379"/>
            <a:ext cx="12192000" cy="7002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1E3320-E7B4-5946-BC09-AF8BED8E2F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93396" y="6140918"/>
            <a:ext cx="1270000" cy="685800"/>
          </a:xfrm>
          <a:prstGeom prst="rect">
            <a:avLst/>
          </a:prstGeom>
        </p:spPr>
      </p:pic>
      <p:pic>
        <p:nvPicPr>
          <p:cNvPr id="11" name="Picture 10">
            <a:extLst>
              <a:ext uri="{FF2B5EF4-FFF2-40B4-BE49-F238E27FC236}">
                <a16:creationId xmlns:a16="http://schemas.microsoft.com/office/drawing/2014/main" id="{F6804D1C-A365-CD4F-B424-22B34197D21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604" y="5228523"/>
            <a:ext cx="1597526" cy="1629477"/>
          </a:xfrm>
          <a:prstGeom prst="rect">
            <a:avLst/>
          </a:prstGeom>
        </p:spPr>
      </p:pic>
      <p:sp>
        <p:nvSpPr>
          <p:cNvPr id="8" name="Title 1">
            <a:extLst>
              <a:ext uri="{FF2B5EF4-FFF2-40B4-BE49-F238E27FC236}">
                <a16:creationId xmlns:a16="http://schemas.microsoft.com/office/drawing/2014/main" id="{A2AF5731-74D4-3D4E-8EC3-93F28284180E}"/>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78948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6259-FD47-EC42-BAB3-889B946E2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41CB7-F82F-4E4A-98D8-9A51B49FAA0B}"/>
              </a:ext>
            </a:extLst>
          </p:cNvPr>
          <p:cNvSpPr>
            <a:spLocks noGrp="1"/>
          </p:cNvSpPr>
          <p:nvPr>
            <p:ph idx="1"/>
          </p:nvPr>
        </p:nvSpPr>
        <p:spPr>
          <a:xfrm>
            <a:off x="838200" y="1825625"/>
            <a:ext cx="10515600" cy="372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16AE23D-3E4A-6844-91EF-DDDFF5F13909}"/>
              </a:ext>
              <a:ext uri="{C183D7F6-B498-43B3-948B-1728B52AA6E4}">
                <adec:decorative xmlns:adec="http://schemas.microsoft.com/office/drawing/2017/decorative" val="1"/>
              </a:ext>
            </a:extLst>
          </p:cNvPr>
          <p:cNvSpPr/>
          <p:nvPr userDrawn="1"/>
        </p:nvSpPr>
        <p:spPr>
          <a:xfrm>
            <a:off x="0" y="6140918"/>
            <a:ext cx="12192000" cy="717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1E3320-E7B4-5946-BC09-AF8BED8E2F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93396" y="6140918"/>
            <a:ext cx="1270000" cy="685800"/>
          </a:xfrm>
          <a:prstGeom prst="rect">
            <a:avLst/>
          </a:prstGeom>
        </p:spPr>
      </p:pic>
      <p:pic>
        <p:nvPicPr>
          <p:cNvPr id="11" name="Picture 10">
            <a:extLst>
              <a:ext uri="{FF2B5EF4-FFF2-40B4-BE49-F238E27FC236}">
                <a16:creationId xmlns:a16="http://schemas.microsoft.com/office/drawing/2014/main" id="{F6804D1C-A365-CD4F-B424-22B34197D21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604" y="5228523"/>
            <a:ext cx="1597526" cy="1629477"/>
          </a:xfrm>
          <a:prstGeom prst="rect">
            <a:avLst/>
          </a:prstGeom>
        </p:spPr>
      </p:pic>
    </p:spTree>
    <p:extLst>
      <p:ext uri="{BB962C8B-B14F-4D97-AF65-F5344CB8AC3E}">
        <p14:creationId xmlns:p14="http://schemas.microsoft.com/office/powerpoint/2010/main" val="320782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92F0-206B-A642-8C90-4FB954725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6775A7-B02D-CE4E-A16C-4862088B10C5}"/>
              </a:ext>
            </a:extLst>
          </p:cNvPr>
          <p:cNvSpPr>
            <a:spLocks noGrp="1"/>
          </p:cNvSpPr>
          <p:nvPr>
            <p:ph sz="half" idx="1"/>
          </p:nvPr>
        </p:nvSpPr>
        <p:spPr>
          <a:xfrm>
            <a:off x="838200" y="1825625"/>
            <a:ext cx="5181600" cy="3734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BA32A5-6796-5048-9F7F-EC50D1A6AA19}"/>
              </a:ext>
            </a:extLst>
          </p:cNvPr>
          <p:cNvSpPr>
            <a:spLocks noGrp="1"/>
          </p:cNvSpPr>
          <p:nvPr>
            <p:ph sz="half" idx="2"/>
          </p:nvPr>
        </p:nvSpPr>
        <p:spPr>
          <a:xfrm>
            <a:off x="6172200" y="1825625"/>
            <a:ext cx="5181600" cy="3734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08D6513A-62C8-1844-8675-B40A238C3FAE}"/>
              </a:ext>
              <a:ext uri="{C183D7F6-B498-43B3-948B-1728B52AA6E4}">
                <adec:decorative xmlns:adec="http://schemas.microsoft.com/office/drawing/2017/decorative" val="1"/>
              </a:ext>
            </a:extLst>
          </p:cNvPr>
          <p:cNvSpPr/>
          <p:nvPr userDrawn="1"/>
        </p:nvSpPr>
        <p:spPr>
          <a:xfrm>
            <a:off x="0" y="6140918"/>
            <a:ext cx="12192000" cy="717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6268AE3-EF14-1C4C-BBE5-49D275B0B2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93396" y="6140918"/>
            <a:ext cx="1270000" cy="685800"/>
          </a:xfrm>
          <a:prstGeom prst="rect">
            <a:avLst/>
          </a:prstGeom>
        </p:spPr>
      </p:pic>
      <p:pic>
        <p:nvPicPr>
          <p:cNvPr id="10" name="Picture 9">
            <a:extLst>
              <a:ext uri="{FF2B5EF4-FFF2-40B4-BE49-F238E27FC236}">
                <a16:creationId xmlns:a16="http://schemas.microsoft.com/office/drawing/2014/main" id="{BA50E261-8833-5E47-9281-6B33EFD7DF6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604" y="5228523"/>
            <a:ext cx="1597526" cy="1629477"/>
          </a:xfrm>
          <a:prstGeom prst="rect">
            <a:avLst/>
          </a:prstGeom>
        </p:spPr>
      </p:pic>
    </p:spTree>
    <p:extLst>
      <p:ext uri="{BB962C8B-B14F-4D97-AF65-F5344CB8AC3E}">
        <p14:creationId xmlns:p14="http://schemas.microsoft.com/office/powerpoint/2010/main" val="80239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3CF4-D47B-FD45-8464-51CEEC6882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D2DE8D-E9D7-4C4F-A366-F1E8EBA41B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D03CC-1F25-AE4B-82E9-EBE56F20B148}"/>
              </a:ext>
            </a:extLst>
          </p:cNvPr>
          <p:cNvSpPr>
            <a:spLocks noGrp="1"/>
          </p:cNvSpPr>
          <p:nvPr>
            <p:ph sz="half" idx="2"/>
          </p:nvPr>
        </p:nvSpPr>
        <p:spPr>
          <a:xfrm>
            <a:off x="839788" y="2505075"/>
            <a:ext cx="5157787" cy="303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A06D14-D118-0544-8136-EC45A137A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C97F1-6AA1-754B-A322-091308E3ED71}"/>
              </a:ext>
            </a:extLst>
          </p:cNvPr>
          <p:cNvSpPr>
            <a:spLocks noGrp="1"/>
          </p:cNvSpPr>
          <p:nvPr>
            <p:ph sz="quarter" idx="4"/>
          </p:nvPr>
        </p:nvSpPr>
        <p:spPr>
          <a:xfrm>
            <a:off x="6172200" y="2505075"/>
            <a:ext cx="5183188" cy="303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F67BA1C8-617E-BC46-9C17-57F7F162E471}"/>
              </a:ext>
              <a:ext uri="{C183D7F6-B498-43B3-948B-1728B52AA6E4}">
                <adec:decorative xmlns:adec="http://schemas.microsoft.com/office/drawing/2017/decorative" val="1"/>
              </a:ext>
            </a:extLst>
          </p:cNvPr>
          <p:cNvSpPr/>
          <p:nvPr userDrawn="1"/>
        </p:nvSpPr>
        <p:spPr>
          <a:xfrm>
            <a:off x="0" y="6140918"/>
            <a:ext cx="12192000" cy="717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2624344-2416-7D44-A271-5BF512A402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93396" y="6140918"/>
            <a:ext cx="1270000" cy="685800"/>
          </a:xfrm>
          <a:prstGeom prst="rect">
            <a:avLst/>
          </a:prstGeom>
        </p:spPr>
      </p:pic>
      <p:pic>
        <p:nvPicPr>
          <p:cNvPr id="12" name="Picture 11">
            <a:extLst>
              <a:ext uri="{FF2B5EF4-FFF2-40B4-BE49-F238E27FC236}">
                <a16:creationId xmlns:a16="http://schemas.microsoft.com/office/drawing/2014/main" id="{B8AE5623-7CD3-FB48-A51D-9F86C48370A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604" y="5228523"/>
            <a:ext cx="1597526" cy="1629477"/>
          </a:xfrm>
          <a:prstGeom prst="rect">
            <a:avLst/>
          </a:prstGeom>
        </p:spPr>
      </p:pic>
    </p:spTree>
    <p:extLst>
      <p:ext uri="{BB962C8B-B14F-4D97-AF65-F5344CB8AC3E}">
        <p14:creationId xmlns:p14="http://schemas.microsoft.com/office/powerpoint/2010/main" val="244055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5023-54DE-D74B-B106-B5A5803DA945}"/>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C02C4A6-71BC-C342-B7A9-E17E5693CD27}"/>
              </a:ext>
            </a:extLst>
          </p:cNvPr>
          <p:cNvSpPr>
            <a:spLocks noGrp="1"/>
          </p:cNvSpPr>
          <p:nvPr>
            <p:ph sz="quarter" idx="13"/>
          </p:nvPr>
        </p:nvSpPr>
        <p:spPr>
          <a:xfrm>
            <a:off x="838200" y="1792288"/>
            <a:ext cx="3385836" cy="3755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21587685-02E9-3140-8269-24DEF5359188}"/>
              </a:ext>
            </a:extLst>
          </p:cNvPr>
          <p:cNvSpPr>
            <a:spLocks noGrp="1"/>
          </p:cNvSpPr>
          <p:nvPr>
            <p:ph sz="quarter" idx="14"/>
          </p:nvPr>
        </p:nvSpPr>
        <p:spPr>
          <a:xfrm>
            <a:off x="4403081" y="1792287"/>
            <a:ext cx="3385837" cy="3755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E35C07E6-7F98-1C49-AA61-77ACC044243B}"/>
              </a:ext>
            </a:extLst>
          </p:cNvPr>
          <p:cNvSpPr>
            <a:spLocks noGrp="1"/>
          </p:cNvSpPr>
          <p:nvPr>
            <p:ph sz="quarter" idx="15"/>
          </p:nvPr>
        </p:nvSpPr>
        <p:spPr>
          <a:xfrm>
            <a:off x="7967963" y="1792287"/>
            <a:ext cx="3385837" cy="3755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64009663-9DDD-5D4F-B26C-8119E43C68A0}"/>
              </a:ext>
              <a:ext uri="{C183D7F6-B498-43B3-948B-1728B52AA6E4}">
                <adec:decorative xmlns:adec="http://schemas.microsoft.com/office/drawing/2017/decorative" val="1"/>
              </a:ext>
            </a:extLst>
          </p:cNvPr>
          <p:cNvSpPr/>
          <p:nvPr userDrawn="1"/>
        </p:nvSpPr>
        <p:spPr>
          <a:xfrm>
            <a:off x="0" y="6140918"/>
            <a:ext cx="12192000" cy="717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9C92944-4C7A-C442-8C1B-8F7BBEC1509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93396" y="6140918"/>
            <a:ext cx="1270000" cy="685800"/>
          </a:xfrm>
          <a:prstGeom prst="rect">
            <a:avLst/>
          </a:prstGeom>
        </p:spPr>
      </p:pic>
      <p:pic>
        <p:nvPicPr>
          <p:cNvPr id="13" name="Picture 12">
            <a:extLst>
              <a:ext uri="{FF2B5EF4-FFF2-40B4-BE49-F238E27FC236}">
                <a16:creationId xmlns:a16="http://schemas.microsoft.com/office/drawing/2014/main" id="{5BE16984-A119-CB49-B3F9-129054CF4C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604" y="5228523"/>
            <a:ext cx="1597526" cy="1629477"/>
          </a:xfrm>
          <a:prstGeom prst="rect">
            <a:avLst/>
          </a:prstGeom>
        </p:spPr>
      </p:pic>
    </p:spTree>
    <p:extLst>
      <p:ext uri="{BB962C8B-B14F-4D97-AF65-F5344CB8AC3E}">
        <p14:creationId xmlns:p14="http://schemas.microsoft.com/office/powerpoint/2010/main" val="53537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B4FF-4DD2-6141-AE6D-A0A029D061CD}"/>
              </a:ext>
            </a:extLst>
          </p:cNvPr>
          <p:cNvSpPr>
            <a:spLocks noGrp="1"/>
          </p:cNvSpPr>
          <p:nvPr>
            <p:ph type="title"/>
          </p:nvPr>
        </p:nvSpPr>
        <p:spPr>
          <a:xfrm>
            <a:off x="1148707" y="581239"/>
            <a:ext cx="439947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047DE9-45F7-EC48-AA2E-8DC67113D2D2}"/>
              </a:ext>
            </a:extLst>
          </p:cNvPr>
          <p:cNvSpPr>
            <a:spLocks noGrp="1"/>
          </p:cNvSpPr>
          <p:nvPr>
            <p:ph type="pic" idx="1"/>
          </p:nvPr>
        </p:nvSpPr>
        <p:spPr>
          <a:xfrm>
            <a:off x="6301946" y="827903"/>
            <a:ext cx="5053442" cy="5165124"/>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Rectangle 12">
            <a:extLst>
              <a:ext uri="{FF2B5EF4-FFF2-40B4-BE49-F238E27FC236}">
                <a16:creationId xmlns:a16="http://schemas.microsoft.com/office/drawing/2014/main" id="{FB32A177-00AC-DC4B-A2DB-BB0C5C2F33D4}"/>
              </a:ext>
              <a:ext uri="{C183D7F6-B498-43B3-948B-1728B52AA6E4}">
                <adec:decorative xmlns:adec="http://schemas.microsoft.com/office/drawing/2017/decorative" val="1"/>
              </a:ext>
            </a:extLst>
          </p:cNvPr>
          <p:cNvSpPr/>
          <p:nvPr userDrawn="1"/>
        </p:nvSpPr>
        <p:spPr>
          <a:xfrm>
            <a:off x="5857103" y="0"/>
            <a:ext cx="633489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17CC17-C0CB-7942-933A-012F7E930718}"/>
              </a:ext>
              <a:ext uri="{C183D7F6-B498-43B3-948B-1728B52AA6E4}">
                <adec:decorative xmlns:adec="http://schemas.microsoft.com/office/drawing/2017/decorative" val="1"/>
              </a:ext>
            </a:extLst>
          </p:cNvPr>
          <p:cNvSpPr/>
          <p:nvPr userDrawn="1"/>
        </p:nvSpPr>
        <p:spPr>
          <a:xfrm>
            <a:off x="6096000" y="581239"/>
            <a:ext cx="5469924" cy="5634210"/>
          </a:xfrm>
          <a:prstGeom prst="rect">
            <a:avLst/>
          </a:prstGeom>
          <a:noFill/>
          <a:ln w="133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055A1FB1-D1D4-FD47-ACE2-61964E1328AC}"/>
              </a:ext>
            </a:extLst>
          </p:cNvPr>
          <p:cNvSpPr>
            <a:spLocks noGrp="1"/>
          </p:cNvSpPr>
          <p:nvPr>
            <p:ph type="body" sz="half" idx="2"/>
          </p:nvPr>
        </p:nvSpPr>
        <p:spPr>
          <a:xfrm>
            <a:off x="1148707" y="2181439"/>
            <a:ext cx="43994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574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047DE9-45F7-EC48-AA2E-8DC67113D2D2}"/>
              </a:ext>
            </a:extLst>
          </p:cNvPr>
          <p:cNvSpPr>
            <a:spLocks noGrp="1"/>
          </p:cNvSpPr>
          <p:nvPr>
            <p:ph type="pic" idx="1"/>
          </p:nvPr>
        </p:nvSpPr>
        <p:spPr>
          <a:xfrm>
            <a:off x="803659" y="827903"/>
            <a:ext cx="5053442" cy="5165124"/>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Rectangle 12">
            <a:extLst>
              <a:ext uri="{FF2B5EF4-FFF2-40B4-BE49-F238E27FC236}">
                <a16:creationId xmlns:a16="http://schemas.microsoft.com/office/drawing/2014/main" id="{FB32A177-00AC-DC4B-A2DB-BB0C5C2F33D4}"/>
              </a:ext>
              <a:ext uri="{C183D7F6-B498-43B3-948B-1728B52AA6E4}">
                <adec:decorative xmlns:adec="http://schemas.microsoft.com/office/drawing/2017/decorative" val="1"/>
              </a:ext>
            </a:extLst>
          </p:cNvPr>
          <p:cNvSpPr/>
          <p:nvPr userDrawn="1"/>
        </p:nvSpPr>
        <p:spPr>
          <a:xfrm>
            <a:off x="0" y="0"/>
            <a:ext cx="633489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17CC17-C0CB-7942-933A-012F7E930718}"/>
              </a:ext>
              <a:ext uri="{C183D7F6-B498-43B3-948B-1728B52AA6E4}">
                <adec:decorative xmlns:adec="http://schemas.microsoft.com/office/drawing/2017/decorative" val="1"/>
              </a:ext>
            </a:extLst>
          </p:cNvPr>
          <p:cNvSpPr/>
          <p:nvPr userDrawn="1"/>
        </p:nvSpPr>
        <p:spPr>
          <a:xfrm>
            <a:off x="597713" y="581239"/>
            <a:ext cx="5469924" cy="5634210"/>
          </a:xfrm>
          <a:prstGeom prst="rect">
            <a:avLst/>
          </a:prstGeom>
          <a:noFill/>
          <a:ln w="133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824817C8-54D6-7F41-BB69-A92331523C19}"/>
              </a:ext>
            </a:extLst>
          </p:cNvPr>
          <p:cNvSpPr>
            <a:spLocks noGrp="1"/>
          </p:cNvSpPr>
          <p:nvPr>
            <p:ph type="title"/>
          </p:nvPr>
        </p:nvSpPr>
        <p:spPr>
          <a:xfrm>
            <a:off x="6665350" y="581239"/>
            <a:ext cx="4399477" cy="1600200"/>
          </a:xfrm>
        </p:spPr>
        <p:txBody>
          <a:bodyPr anchor="b"/>
          <a:lstStyle>
            <a:lvl1pPr>
              <a:defRPr sz="3200"/>
            </a:lvl1pPr>
          </a:lstStyle>
          <a:p>
            <a:r>
              <a:rPr lang="en-US"/>
              <a:t>Click to edit Master title style</a:t>
            </a:r>
          </a:p>
        </p:txBody>
      </p:sp>
      <p:sp>
        <p:nvSpPr>
          <p:cNvPr id="15" name="Text Placeholder 3">
            <a:extLst>
              <a:ext uri="{FF2B5EF4-FFF2-40B4-BE49-F238E27FC236}">
                <a16:creationId xmlns:a16="http://schemas.microsoft.com/office/drawing/2014/main" id="{B2D59984-9274-F04F-A597-7F3D7761ED43}"/>
              </a:ext>
            </a:extLst>
          </p:cNvPr>
          <p:cNvSpPr>
            <a:spLocks noGrp="1"/>
          </p:cNvSpPr>
          <p:nvPr>
            <p:ph type="body" sz="half" idx="2"/>
          </p:nvPr>
        </p:nvSpPr>
        <p:spPr>
          <a:xfrm>
            <a:off x="6665350" y="2181439"/>
            <a:ext cx="43994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7783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891738-AB2D-9E49-B75B-158F4204B750}"/>
              </a:ext>
              <a:ext uri="{C183D7F6-B498-43B3-948B-1728B52AA6E4}">
                <adec:decorative xmlns:adec="http://schemas.microsoft.com/office/drawing/2017/decorative" val="1"/>
              </a:ext>
            </a:extLst>
          </p:cNvPr>
          <p:cNvSpPr/>
          <p:nvPr userDrawn="1"/>
        </p:nvSpPr>
        <p:spPr>
          <a:xfrm>
            <a:off x="0" y="0"/>
            <a:ext cx="577060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13AF5C-6BA5-A04D-830F-BE62F7C71928}"/>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A2761403-71E6-0541-8E98-DB3FBDE7592C}"/>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F3ACF036-F52C-854D-B6ED-C8DA82A8A8B0}"/>
              </a:ext>
            </a:extLst>
          </p:cNvPr>
          <p:cNvSpPr>
            <a:spLocks noGrp="1"/>
          </p:cNvSpPr>
          <p:nvPr>
            <p:ph idx="1"/>
          </p:nvPr>
        </p:nvSpPr>
        <p:spPr>
          <a:xfrm>
            <a:off x="6096000" y="987425"/>
            <a:ext cx="556877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172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E32E6E4-EC51-0C4C-A46A-C27E7CBBD814}"/>
              </a:ext>
            </a:extLst>
          </p:cNvPr>
          <p:cNvSpPr>
            <a:spLocks noGrp="1"/>
          </p:cNvSpPr>
          <p:nvPr>
            <p:ph idx="10"/>
          </p:nvPr>
        </p:nvSpPr>
        <p:spPr>
          <a:xfrm>
            <a:off x="432723" y="995363"/>
            <a:ext cx="556877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C16A69CD-8D6F-344C-9244-7FB90ABBAE1C}"/>
              </a:ext>
              <a:ext uri="{C183D7F6-B498-43B3-948B-1728B52AA6E4}">
                <adec:decorative xmlns:adec="http://schemas.microsoft.com/office/drawing/2017/decorative" val="1"/>
              </a:ext>
            </a:extLst>
          </p:cNvPr>
          <p:cNvSpPr/>
          <p:nvPr userDrawn="1"/>
        </p:nvSpPr>
        <p:spPr>
          <a:xfrm>
            <a:off x="6421395" y="0"/>
            <a:ext cx="577060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5EB135C-15F6-4346-B4CA-A7A37BA42B31}"/>
              </a:ext>
            </a:extLst>
          </p:cNvPr>
          <p:cNvSpPr>
            <a:spLocks noGrp="1"/>
          </p:cNvSpPr>
          <p:nvPr>
            <p:ph type="title"/>
          </p:nvPr>
        </p:nvSpPr>
        <p:spPr>
          <a:xfrm>
            <a:off x="7405562" y="457200"/>
            <a:ext cx="3932237" cy="1600200"/>
          </a:xfrm>
        </p:spPr>
        <p:txBody>
          <a:bodyPr anchor="b"/>
          <a:lstStyle>
            <a:lvl1pPr>
              <a:defRPr sz="3200">
                <a:solidFill>
                  <a:schemeClr val="bg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F409E78-5E0C-0241-9189-A2C0B65F7427}"/>
              </a:ext>
            </a:extLst>
          </p:cNvPr>
          <p:cNvSpPr>
            <a:spLocks noGrp="1"/>
          </p:cNvSpPr>
          <p:nvPr>
            <p:ph type="body" sz="half" idx="2"/>
          </p:nvPr>
        </p:nvSpPr>
        <p:spPr>
          <a:xfrm>
            <a:off x="7405562"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664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78B49-1925-A543-9968-097479C32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17302-7F9E-164F-B536-DE4E623C5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CF7D0-90F4-F546-8C65-FC0454FED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E3268-EE89-8E49-B4B4-ED1BE122A280}" type="datetimeFigureOut">
              <a:rPr lang="en-US" smtClean="0"/>
              <a:t>2/12/2025</a:t>
            </a:fld>
            <a:endParaRPr lang="en-US" dirty="0"/>
          </a:p>
        </p:txBody>
      </p:sp>
      <p:sp>
        <p:nvSpPr>
          <p:cNvPr id="5" name="Footer Placeholder 4">
            <a:extLst>
              <a:ext uri="{FF2B5EF4-FFF2-40B4-BE49-F238E27FC236}">
                <a16:creationId xmlns:a16="http://schemas.microsoft.com/office/drawing/2014/main" id="{A1234418-1C75-4945-903D-72356C5BA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23AAC1-8F5A-3044-8377-F9F604ABB0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47205-E8A6-9045-BF92-87CE2B06BC63}" type="slidenum">
              <a:rPr lang="en-US" smtClean="0"/>
              <a:t>‹#›</a:t>
            </a:fld>
            <a:endParaRPr lang="en-US" dirty="0"/>
          </a:p>
        </p:txBody>
      </p:sp>
    </p:spTree>
    <p:extLst>
      <p:ext uri="{BB962C8B-B14F-4D97-AF65-F5344CB8AC3E}">
        <p14:creationId xmlns:p14="http://schemas.microsoft.com/office/powerpoint/2010/main" val="466266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7" r:id="rId6"/>
    <p:sldLayoutId id="2147483663" r:id="rId7"/>
    <p:sldLayoutId id="2147483656" r:id="rId8"/>
    <p:sldLayoutId id="2147483661"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raille2000.com/" TargetMode="External"/><Relationship Id="rId2" Type="http://schemas.openxmlformats.org/officeDocument/2006/relationships/hyperlink" Target="https://www.brailleblaster.org/" TargetMode="External"/><Relationship Id="rId1" Type="http://schemas.openxmlformats.org/officeDocument/2006/relationships/slideLayout" Target="../slideLayouts/slideLayout2.xml"/><Relationship Id="rId4" Type="http://schemas.openxmlformats.org/officeDocument/2006/relationships/hyperlink" Target="https://saomaicenter.org/en/smsoft/sm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dlxtsOMp6Ag?si=CFIKt8fhiuPM8b3J"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kdejute@aph.or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duxburysystems.com/documentation/dbt12.5/the_menus/menu_document/doc_create_template.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uxburysystems.com/"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5794-DE5B-FF40-826F-73C177A06D3F}"/>
              </a:ext>
            </a:extLst>
          </p:cNvPr>
          <p:cNvSpPr>
            <a:spLocks noGrp="1"/>
          </p:cNvSpPr>
          <p:nvPr>
            <p:ph type="ctrTitle"/>
          </p:nvPr>
        </p:nvSpPr>
        <p:spPr/>
        <p:txBody>
          <a:bodyPr/>
          <a:lstStyle/>
          <a:p>
            <a:r>
              <a:rPr lang="en-US" dirty="0"/>
              <a:t>My First Document</a:t>
            </a:r>
          </a:p>
        </p:txBody>
      </p:sp>
      <p:sp>
        <p:nvSpPr>
          <p:cNvPr id="3" name="Subtitle 2">
            <a:extLst>
              <a:ext uri="{FF2B5EF4-FFF2-40B4-BE49-F238E27FC236}">
                <a16:creationId xmlns:a16="http://schemas.microsoft.com/office/drawing/2014/main" id="{9DB8BFC4-3262-E14C-AC21-1AF2EAC76038}"/>
              </a:ext>
            </a:extLst>
          </p:cNvPr>
          <p:cNvSpPr>
            <a:spLocks noGrp="1"/>
          </p:cNvSpPr>
          <p:nvPr>
            <p:ph type="subTitle" idx="1"/>
          </p:nvPr>
        </p:nvSpPr>
        <p:spPr>
          <a:xfrm>
            <a:off x="2850523" y="3597991"/>
            <a:ext cx="6490953" cy="1655762"/>
          </a:xfrm>
        </p:spPr>
        <p:txBody>
          <a:bodyPr/>
          <a:lstStyle/>
          <a:p>
            <a:r>
              <a:rPr lang="en-US" b="1" dirty="0"/>
              <a:t>Part 1 of the Series </a:t>
            </a:r>
            <a:r>
              <a:rPr lang="en-US" dirty="0"/>
              <a:t>“Duxbury Braille Translator: from First Paddle to Flocking Flying”</a:t>
            </a:r>
          </a:p>
        </p:txBody>
      </p:sp>
    </p:spTree>
    <p:extLst>
      <p:ext uri="{BB962C8B-B14F-4D97-AF65-F5344CB8AC3E}">
        <p14:creationId xmlns:p14="http://schemas.microsoft.com/office/powerpoint/2010/main" val="239121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B31234-B18D-4C16-9AB6-FFEA652C080F}"/>
              </a:ext>
            </a:extLst>
          </p:cNvPr>
          <p:cNvSpPr>
            <a:spLocks noGrp="1"/>
          </p:cNvSpPr>
          <p:nvPr>
            <p:ph type="title"/>
          </p:nvPr>
        </p:nvSpPr>
        <p:spPr/>
        <p:txBody>
          <a:bodyPr/>
          <a:lstStyle/>
          <a:p>
            <a:r>
              <a:rPr lang="en-US" dirty="0"/>
              <a:t>DBT Program Window</a:t>
            </a:r>
          </a:p>
        </p:txBody>
      </p:sp>
      <p:pic>
        <p:nvPicPr>
          <p:cNvPr id="10" name="Content Placeholder 9" descr="program window of The Duxbury Braille Translator">
            <a:extLst>
              <a:ext uri="{FF2B5EF4-FFF2-40B4-BE49-F238E27FC236}">
                <a16:creationId xmlns:a16="http://schemas.microsoft.com/office/drawing/2014/main" id="{5F61A6A2-A48B-41B7-A7C5-07AFFD7CE745}"/>
              </a:ext>
            </a:extLst>
          </p:cNvPr>
          <p:cNvPicPr>
            <a:picLocks noGrp="1" noChangeAspect="1"/>
          </p:cNvPicPr>
          <p:nvPr>
            <p:ph idx="1"/>
          </p:nvPr>
        </p:nvPicPr>
        <p:blipFill>
          <a:blip r:embed="rId2"/>
          <a:stretch>
            <a:fillRect/>
          </a:stretch>
        </p:blipFill>
        <p:spPr>
          <a:xfrm>
            <a:off x="2175970" y="1332139"/>
            <a:ext cx="7200259" cy="4638204"/>
          </a:xfrm>
        </p:spPr>
      </p:pic>
    </p:spTree>
    <p:extLst>
      <p:ext uri="{BB962C8B-B14F-4D97-AF65-F5344CB8AC3E}">
        <p14:creationId xmlns:p14="http://schemas.microsoft.com/office/powerpoint/2010/main" val="237414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C7F7-7D36-47A6-ABB3-A7EF6BEA05E2}"/>
              </a:ext>
            </a:extLst>
          </p:cNvPr>
          <p:cNvSpPr>
            <a:spLocks noGrp="1"/>
          </p:cNvSpPr>
          <p:nvPr>
            <p:ph type="title"/>
          </p:nvPr>
        </p:nvSpPr>
        <p:spPr/>
        <p:txBody>
          <a:bodyPr/>
          <a:lstStyle/>
          <a:p>
            <a:r>
              <a:rPr lang="en-US" dirty="0"/>
              <a:t>Other Ways to Open the Program</a:t>
            </a:r>
          </a:p>
        </p:txBody>
      </p:sp>
      <p:sp>
        <p:nvSpPr>
          <p:cNvPr id="3" name="Content Placeholder 2">
            <a:extLst>
              <a:ext uri="{FF2B5EF4-FFF2-40B4-BE49-F238E27FC236}">
                <a16:creationId xmlns:a16="http://schemas.microsoft.com/office/drawing/2014/main" id="{F3051973-65E4-4FEB-A584-68126A1A8295}"/>
              </a:ext>
            </a:extLst>
          </p:cNvPr>
          <p:cNvSpPr>
            <a:spLocks noGrp="1"/>
          </p:cNvSpPr>
          <p:nvPr>
            <p:ph idx="1"/>
          </p:nvPr>
        </p:nvSpPr>
        <p:spPr/>
        <p:txBody>
          <a:bodyPr>
            <a:normAutofit/>
          </a:bodyPr>
          <a:lstStyle/>
          <a:p>
            <a:r>
              <a:rPr lang="en-US" sz="3600" dirty="0"/>
              <a:t>program files</a:t>
            </a:r>
          </a:p>
          <a:p>
            <a:r>
              <a:rPr lang="en-US" sz="3600" dirty="0"/>
              <a:t>file itself, with default program set</a:t>
            </a:r>
          </a:p>
          <a:p>
            <a:r>
              <a:rPr lang="en-US" sz="3600" dirty="0"/>
              <a:t>SWIFT</a:t>
            </a:r>
          </a:p>
          <a:p>
            <a:r>
              <a:rPr lang="en-US" sz="3600" dirty="0"/>
              <a:t>… more?</a:t>
            </a:r>
          </a:p>
        </p:txBody>
      </p:sp>
    </p:spTree>
    <p:extLst>
      <p:ext uri="{BB962C8B-B14F-4D97-AF65-F5344CB8AC3E}">
        <p14:creationId xmlns:p14="http://schemas.microsoft.com/office/powerpoint/2010/main" val="328832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1072-7A9E-40B2-9CAD-5146972FBA50}"/>
              </a:ext>
            </a:extLst>
          </p:cNvPr>
          <p:cNvSpPr>
            <a:spLocks noGrp="1"/>
          </p:cNvSpPr>
          <p:nvPr>
            <p:ph type="title"/>
          </p:nvPr>
        </p:nvSpPr>
        <p:spPr/>
        <p:txBody>
          <a:bodyPr/>
          <a:lstStyle/>
          <a:p>
            <a:r>
              <a:rPr lang="en-US" dirty="0"/>
              <a:t>Other Braille Transcription Programs</a:t>
            </a:r>
          </a:p>
        </p:txBody>
      </p:sp>
      <p:sp>
        <p:nvSpPr>
          <p:cNvPr id="3" name="Content Placeholder 2">
            <a:extLst>
              <a:ext uri="{FF2B5EF4-FFF2-40B4-BE49-F238E27FC236}">
                <a16:creationId xmlns:a16="http://schemas.microsoft.com/office/drawing/2014/main" id="{CAA30ED2-B93B-4F17-93C4-9DC07F72CA7B}"/>
              </a:ext>
            </a:extLst>
          </p:cNvPr>
          <p:cNvSpPr>
            <a:spLocks noGrp="1"/>
          </p:cNvSpPr>
          <p:nvPr>
            <p:ph idx="1"/>
          </p:nvPr>
        </p:nvSpPr>
        <p:spPr/>
        <p:txBody>
          <a:bodyPr>
            <a:normAutofit/>
          </a:bodyPr>
          <a:lstStyle/>
          <a:p>
            <a:pPr marL="0" indent="0">
              <a:buNone/>
            </a:pPr>
            <a:r>
              <a:rPr lang="en-US" sz="3600" dirty="0"/>
              <a:t>Of course there are other programs!</a:t>
            </a:r>
          </a:p>
          <a:p>
            <a:r>
              <a:rPr lang="en-US" sz="3600" dirty="0">
                <a:hlinkClick r:id="rId2">
                  <a:extLst>
                    <a:ext uri="{A12FA001-AC4F-418D-AE19-62706E023703}">
                      <ahyp:hlinkClr xmlns:ahyp="http://schemas.microsoft.com/office/drawing/2018/hyperlinkcolor" val="tx"/>
                    </a:ext>
                  </a:extLst>
                </a:hlinkClick>
              </a:rPr>
              <a:t>BrailleBlaster</a:t>
            </a:r>
            <a:endParaRPr lang="en-US" sz="3600" dirty="0"/>
          </a:p>
          <a:p>
            <a:r>
              <a:rPr lang="en-US" sz="3600" dirty="0">
                <a:hlinkClick r:id="rId3">
                  <a:extLst>
                    <a:ext uri="{A12FA001-AC4F-418D-AE19-62706E023703}">
                      <ahyp:hlinkClr xmlns:ahyp="http://schemas.microsoft.com/office/drawing/2018/hyperlinkcolor" val="tx"/>
                    </a:ext>
                  </a:extLst>
                </a:hlinkClick>
              </a:rPr>
              <a:t>Braille2000</a:t>
            </a:r>
            <a:endParaRPr lang="en-US" sz="3600" dirty="0"/>
          </a:p>
          <a:p>
            <a:r>
              <a:rPr lang="en-US" sz="3600" dirty="0">
                <a:hlinkClick r:id="rId4">
                  <a:extLst>
                    <a:ext uri="{A12FA001-AC4F-418D-AE19-62706E023703}">
                      <ahyp:hlinkClr xmlns:ahyp="http://schemas.microsoft.com/office/drawing/2018/hyperlinkcolor" val="tx"/>
                    </a:ext>
                  </a:extLst>
                </a:hlinkClick>
              </a:rPr>
              <a:t>Sao Mai Braille (SMB)</a:t>
            </a:r>
            <a:endParaRPr lang="en-US" sz="3600" dirty="0"/>
          </a:p>
          <a:p>
            <a:r>
              <a:rPr lang="en-US" sz="3600" dirty="0"/>
              <a:t>…</a:t>
            </a:r>
          </a:p>
        </p:txBody>
      </p:sp>
    </p:spTree>
    <p:extLst>
      <p:ext uri="{BB962C8B-B14F-4D97-AF65-F5344CB8AC3E}">
        <p14:creationId xmlns:p14="http://schemas.microsoft.com/office/powerpoint/2010/main" val="409150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33F4A-DB3C-4066-9E63-2E03A48124BC}"/>
              </a:ext>
            </a:extLst>
          </p:cNvPr>
          <p:cNvSpPr>
            <a:spLocks noGrp="1"/>
          </p:cNvSpPr>
          <p:nvPr>
            <p:ph type="ctrTitle"/>
          </p:nvPr>
        </p:nvSpPr>
        <p:spPr/>
        <p:txBody>
          <a:bodyPr/>
          <a:lstStyle/>
          <a:p>
            <a:r>
              <a:rPr lang="en-US" dirty="0"/>
              <a:t>Starting a New File</a:t>
            </a:r>
          </a:p>
        </p:txBody>
      </p:sp>
    </p:spTree>
    <p:extLst>
      <p:ext uri="{BB962C8B-B14F-4D97-AF65-F5344CB8AC3E}">
        <p14:creationId xmlns:p14="http://schemas.microsoft.com/office/powerpoint/2010/main" val="154394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FE79-9C2D-44E1-8E30-F3C639BC9AFC}"/>
              </a:ext>
            </a:extLst>
          </p:cNvPr>
          <p:cNvSpPr>
            <a:spLocks noGrp="1"/>
          </p:cNvSpPr>
          <p:nvPr>
            <p:ph type="title"/>
          </p:nvPr>
        </p:nvSpPr>
        <p:spPr/>
        <p:txBody>
          <a:bodyPr/>
          <a:lstStyle/>
          <a:p>
            <a:r>
              <a:rPr lang="en-US" dirty="0"/>
              <a:t>File, New</a:t>
            </a:r>
          </a:p>
        </p:txBody>
      </p:sp>
      <p:pic>
        <p:nvPicPr>
          <p:cNvPr id="6" name="Content Placeholder 5" descr="File dropdown menu with New... selected">
            <a:extLst>
              <a:ext uri="{FF2B5EF4-FFF2-40B4-BE49-F238E27FC236}">
                <a16:creationId xmlns:a16="http://schemas.microsoft.com/office/drawing/2014/main" id="{B8E4374E-D393-48D0-888B-F9C8A1DADB22}"/>
              </a:ext>
            </a:extLst>
          </p:cNvPr>
          <p:cNvPicPr>
            <a:picLocks noGrp="1" noChangeAspect="1"/>
          </p:cNvPicPr>
          <p:nvPr>
            <p:ph idx="1"/>
          </p:nvPr>
        </p:nvPicPr>
        <p:blipFill>
          <a:blip r:embed="rId2"/>
          <a:stretch>
            <a:fillRect/>
          </a:stretch>
        </p:blipFill>
        <p:spPr>
          <a:xfrm>
            <a:off x="1684688" y="1538288"/>
            <a:ext cx="4990432" cy="3658091"/>
          </a:xfrm>
          <a:ln w="12700">
            <a:solidFill>
              <a:schemeClr val="tx1"/>
            </a:solidFill>
          </a:ln>
        </p:spPr>
      </p:pic>
    </p:spTree>
    <p:extLst>
      <p:ext uri="{BB962C8B-B14F-4D97-AF65-F5344CB8AC3E}">
        <p14:creationId xmlns:p14="http://schemas.microsoft.com/office/powerpoint/2010/main" val="326027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AE84-0D4C-4CED-A074-D80FEB2B34B0}"/>
              </a:ext>
            </a:extLst>
          </p:cNvPr>
          <p:cNvSpPr>
            <a:spLocks noGrp="1"/>
          </p:cNvSpPr>
          <p:nvPr>
            <p:ph type="title"/>
          </p:nvPr>
        </p:nvSpPr>
        <p:spPr/>
        <p:txBody>
          <a:bodyPr/>
          <a:lstStyle/>
          <a:p>
            <a:r>
              <a:rPr lang="en-US" dirty="0"/>
              <a:t>Choosing a Template!</a:t>
            </a:r>
          </a:p>
        </p:txBody>
      </p:sp>
      <p:pic>
        <p:nvPicPr>
          <p:cNvPr id="5" name="Content Placeholder 4" descr="DBT window with no document open and the pop-up window File: New... showing. ">
            <a:extLst>
              <a:ext uri="{FF2B5EF4-FFF2-40B4-BE49-F238E27FC236}">
                <a16:creationId xmlns:a16="http://schemas.microsoft.com/office/drawing/2014/main" id="{E7D28277-BC53-48DC-B3E7-6A7717988E63}"/>
              </a:ext>
            </a:extLst>
          </p:cNvPr>
          <p:cNvPicPr>
            <a:picLocks noGrp="1" noChangeAspect="1"/>
          </p:cNvPicPr>
          <p:nvPr>
            <p:ph idx="1"/>
          </p:nvPr>
        </p:nvPicPr>
        <p:blipFill>
          <a:blip r:embed="rId2"/>
          <a:stretch>
            <a:fillRect/>
          </a:stretch>
        </p:blipFill>
        <p:spPr>
          <a:xfrm>
            <a:off x="2161826" y="1383664"/>
            <a:ext cx="6875494" cy="4713733"/>
          </a:xfrm>
        </p:spPr>
      </p:pic>
    </p:spTree>
    <p:extLst>
      <p:ext uri="{BB962C8B-B14F-4D97-AF65-F5344CB8AC3E}">
        <p14:creationId xmlns:p14="http://schemas.microsoft.com/office/powerpoint/2010/main" val="166694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B99B-E906-48CA-AFCC-7B554977A10C}"/>
              </a:ext>
            </a:extLst>
          </p:cNvPr>
          <p:cNvSpPr>
            <a:spLocks noGrp="1"/>
          </p:cNvSpPr>
          <p:nvPr>
            <p:ph type="title"/>
          </p:nvPr>
        </p:nvSpPr>
        <p:spPr>
          <a:xfrm>
            <a:off x="838200" y="365125"/>
            <a:ext cx="4572000" cy="1325563"/>
          </a:xfrm>
        </p:spPr>
        <p:txBody>
          <a:bodyPr/>
          <a:lstStyle/>
          <a:p>
            <a:r>
              <a:rPr lang="en-US" dirty="0"/>
              <a:t>Which Template?</a:t>
            </a:r>
          </a:p>
        </p:txBody>
      </p:sp>
      <p:sp>
        <p:nvSpPr>
          <p:cNvPr id="3" name="Content Placeholder 2">
            <a:extLst>
              <a:ext uri="{FF2B5EF4-FFF2-40B4-BE49-F238E27FC236}">
                <a16:creationId xmlns:a16="http://schemas.microsoft.com/office/drawing/2014/main" id="{859D26E2-0B63-47B6-B906-53C7D4B7A419}"/>
              </a:ext>
            </a:extLst>
          </p:cNvPr>
          <p:cNvSpPr>
            <a:spLocks noGrp="1"/>
          </p:cNvSpPr>
          <p:nvPr>
            <p:ph sz="half" idx="1"/>
          </p:nvPr>
        </p:nvSpPr>
        <p:spPr>
          <a:xfrm>
            <a:off x="838200" y="1453832"/>
            <a:ext cx="5498206" cy="3950336"/>
          </a:xfrm>
        </p:spPr>
        <p:txBody>
          <a:bodyPr>
            <a:normAutofit/>
          </a:bodyPr>
          <a:lstStyle/>
          <a:p>
            <a:r>
              <a:rPr lang="en-US" dirty="0"/>
              <a:t>In the U.S., we are likely going to use one of two templates:</a:t>
            </a:r>
          </a:p>
          <a:p>
            <a:pPr lvl="1"/>
            <a:r>
              <a:rPr lang="en-US" dirty="0"/>
              <a:t>English (UEB) - BANA</a:t>
            </a:r>
          </a:p>
          <a:p>
            <a:pPr lvl="1"/>
            <a:r>
              <a:rPr lang="en-US" dirty="0"/>
              <a:t>English (UEB) - BANA with Nemeth</a:t>
            </a:r>
          </a:p>
          <a:p>
            <a:r>
              <a:rPr lang="en-US" dirty="0"/>
              <a:t>In Canada, we are likely going to use only the UEB template above.</a:t>
            </a:r>
          </a:p>
          <a:p>
            <a:r>
              <a:rPr lang="en-US" dirty="0"/>
              <a:t>…</a:t>
            </a:r>
          </a:p>
          <a:p>
            <a:r>
              <a:rPr lang="en-US" dirty="0"/>
              <a:t>Can I make my own templates?</a:t>
            </a:r>
          </a:p>
        </p:txBody>
      </p:sp>
      <p:pic>
        <p:nvPicPr>
          <p:cNvPr id="6" name="Content Placeholder 5" descr="DBT template pop-up overlaid with the Indiana Jones scene with the holy grail chalice and the knight.">
            <a:extLst>
              <a:ext uri="{FF2B5EF4-FFF2-40B4-BE49-F238E27FC236}">
                <a16:creationId xmlns:a16="http://schemas.microsoft.com/office/drawing/2014/main" id="{85668315-6D8C-4743-AE1A-056E983047C5}"/>
              </a:ext>
            </a:extLst>
          </p:cNvPr>
          <p:cNvPicPr>
            <a:picLocks noGrp="1" noChangeAspect="1"/>
          </p:cNvPicPr>
          <p:nvPr>
            <p:ph sz="half" idx="2"/>
          </p:nvPr>
        </p:nvPicPr>
        <p:blipFill rotWithShape="1">
          <a:blip r:embed="rId2"/>
          <a:srcRect l="6371" b="23202"/>
          <a:stretch/>
        </p:blipFill>
        <p:spPr>
          <a:xfrm>
            <a:off x="6568224" y="222419"/>
            <a:ext cx="5623775" cy="3950336"/>
          </a:xfrm>
        </p:spPr>
      </p:pic>
    </p:spTree>
    <p:extLst>
      <p:ext uri="{BB962C8B-B14F-4D97-AF65-F5344CB8AC3E}">
        <p14:creationId xmlns:p14="http://schemas.microsoft.com/office/powerpoint/2010/main" val="31149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90ED-2CF7-4855-92C0-6A6970B560DE}"/>
              </a:ext>
            </a:extLst>
          </p:cNvPr>
          <p:cNvSpPr>
            <a:spLocks noGrp="1"/>
          </p:cNvSpPr>
          <p:nvPr>
            <p:ph type="title"/>
          </p:nvPr>
        </p:nvSpPr>
        <p:spPr/>
        <p:txBody>
          <a:bodyPr/>
          <a:lstStyle/>
          <a:p>
            <a:r>
              <a:rPr lang="en-US" dirty="0"/>
              <a:t>Foundations of Duxbury 🔩</a:t>
            </a:r>
          </a:p>
        </p:txBody>
      </p:sp>
      <p:sp>
        <p:nvSpPr>
          <p:cNvPr id="3" name="Content Placeholder 2">
            <a:extLst>
              <a:ext uri="{FF2B5EF4-FFF2-40B4-BE49-F238E27FC236}">
                <a16:creationId xmlns:a16="http://schemas.microsoft.com/office/drawing/2014/main" id="{8D04E003-D052-4460-9944-CFC82A070A34}"/>
              </a:ext>
            </a:extLst>
          </p:cNvPr>
          <p:cNvSpPr>
            <a:spLocks noGrp="1"/>
          </p:cNvSpPr>
          <p:nvPr>
            <p:ph idx="1"/>
          </p:nvPr>
        </p:nvSpPr>
        <p:spPr/>
        <p:txBody>
          <a:bodyPr/>
          <a:lstStyle/>
          <a:p>
            <a:pPr marL="0" indent="0">
              <a:lnSpc>
                <a:spcPct val="100000"/>
              </a:lnSpc>
              <a:buNone/>
            </a:pPr>
            <a:r>
              <a:rPr lang="en-US" dirty="0"/>
              <a:t>In 2022, we presented the webinar </a:t>
            </a:r>
            <a:r>
              <a:rPr lang="en-US" dirty="0">
                <a:hlinkClick r:id="rId2"/>
              </a:rPr>
              <a:t>Foundations of Duxbury</a:t>
            </a:r>
            <a:r>
              <a:rPr lang="en-US" dirty="0"/>
              <a:t>.</a:t>
            </a:r>
          </a:p>
          <a:p>
            <a:pPr marL="0" indent="0">
              <a:lnSpc>
                <a:spcPct val="100000"/>
              </a:lnSpc>
              <a:buNone/>
            </a:pPr>
            <a:r>
              <a:rPr lang="en-US" dirty="0"/>
              <a:t>That webinar, like this one, introduces Duxbury, but it does so based on a different approach to learning.</a:t>
            </a:r>
          </a:p>
          <a:p>
            <a:pPr marL="0" indent="0">
              <a:lnSpc>
                <a:spcPct val="100000"/>
              </a:lnSpc>
              <a:buNone/>
            </a:pPr>
            <a:r>
              <a:rPr lang="en-US" dirty="0"/>
              <a:t>In short, Foundations of Duxbury describes the program’s nuts and bolts, while this webinar seeks to provide step-by-step processes for certain tasks within Duxbury Braille Translator. ✔✔</a:t>
            </a:r>
          </a:p>
        </p:txBody>
      </p:sp>
    </p:spTree>
    <p:extLst>
      <p:ext uri="{BB962C8B-B14F-4D97-AF65-F5344CB8AC3E}">
        <p14:creationId xmlns:p14="http://schemas.microsoft.com/office/powerpoint/2010/main" val="339496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ED6FB-456D-4F26-88A7-72B5D0041DEF}"/>
              </a:ext>
            </a:extLst>
          </p:cNvPr>
          <p:cNvSpPr>
            <a:spLocks noGrp="1"/>
          </p:cNvSpPr>
          <p:nvPr>
            <p:ph type="ctrTitle"/>
          </p:nvPr>
        </p:nvSpPr>
        <p:spPr/>
        <p:txBody>
          <a:bodyPr/>
          <a:lstStyle/>
          <a:p>
            <a:r>
              <a:rPr lang="en-US" dirty="0"/>
              <a:t>Direct Entry of Print</a:t>
            </a:r>
          </a:p>
        </p:txBody>
      </p:sp>
    </p:spTree>
    <p:extLst>
      <p:ext uri="{BB962C8B-B14F-4D97-AF65-F5344CB8AC3E}">
        <p14:creationId xmlns:p14="http://schemas.microsoft.com/office/powerpoint/2010/main" val="3032066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BC8812-929F-4873-97FA-61B2CD92F4DF}"/>
              </a:ext>
            </a:extLst>
          </p:cNvPr>
          <p:cNvSpPr>
            <a:spLocks noGrp="1"/>
          </p:cNvSpPr>
          <p:nvPr>
            <p:ph type="title"/>
          </p:nvPr>
        </p:nvSpPr>
        <p:spPr>
          <a:xfrm>
            <a:off x="838200" y="365125"/>
            <a:ext cx="3530600" cy="2276475"/>
          </a:xfrm>
        </p:spPr>
        <p:txBody>
          <a:bodyPr/>
          <a:lstStyle/>
          <a:p>
            <a:r>
              <a:rPr lang="en-US" dirty="0"/>
              <a:t>Type or Paste Into a DXP</a:t>
            </a:r>
          </a:p>
        </p:txBody>
      </p:sp>
      <p:pic>
        <p:nvPicPr>
          <p:cNvPr id="5" name="Content Placeholder 4" descr="DBT window with Untitled Print Document 1 showing some text. &quot;First Heading, hard return, Paragraphs are cool, because ...">
            <a:extLst>
              <a:ext uri="{FF2B5EF4-FFF2-40B4-BE49-F238E27FC236}">
                <a16:creationId xmlns:a16="http://schemas.microsoft.com/office/drawing/2014/main" id="{A873775A-6894-4E33-B815-76BFF5DD7925}"/>
              </a:ext>
            </a:extLst>
          </p:cNvPr>
          <p:cNvPicPr>
            <a:picLocks noGrp="1" noChangeAspect="1"/>
          </p:cNvPicPr>
          <p:nvPr>
            <p:ph sz="half" idx="1"/>
          </p:nvPr>
        </p:nvPicPr>
        <p:blipFill>
          <a:blip r:embed="rId2"/>
          <a:stretch>
            <a:fillRect/>
          </a:stretch>
        </p:blipFill>
        <p:spPr>
          <a:xfrm>
            <a:off x="4717062" y="650534"/>
            <a:ext cx="7300993" cy="4908437"/>
          </a:xfrm>
        </p:spPr>
      </p:pic>
      <p:pic>
        <p:nvPicPr>
          <p:cNvPr id="8" name="Content Placeholder 7" descr="Careful Cat">
            <a:extLst>
              <a:ext uri="{FF2B5EF4-FFF2-40B4-BE49-F238E27FC236}">
                <a16:creationId xmlns:a16="http://schemas.microsoft.com/office/drawing/2014/main" id="{388F8AC7-32E0-4686-8A52-6E86AFDC2475}"/>
              </a:ext>
            </a:extLst>
          </p:cNvPr>
          <p:cNvPicPr>
            <a:picLocks noGrp="1" noChangeAspect="1"/>
          </p:cNvPicPr>
          <p:nvPr>
            <p:ph sz="half" idx="2"/>
          </p:nvPr>
        </p:nvPicPr>
        <p:blipFill>
          <a:blip r:embed="rId3"/>
          <a:stretch>
            <a:fillRect/>
          </a:stretch>
        </p:blipFill>
        <p:spPr>
          <a:xfrm>
            <a:off x="1487941" y="2354602"/>
            <a:ext cx="2619375" cy="2619375"/>
          </a:xfrm>
        </p:spPr>
      </p:pic>
    </p:spTree>
    <p:extLst>
      <p:ext uri="{BB962C8B-B14F-4D97-AF65-F5344CB8AC3E}">
        <p14:creationId xmlns:p14="http://schemas.microsoft.com/office/powerpoint/2010/main" val="403827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4E7B-628C-415C-9D5C-F710C4598136}"/>
              </a:ext>
            </a:extLst>
          </p:cNvPr>
          <p:cNvSpPr>
            <a:spLocks noGrp="1"/>
          </p:cNvSpPr>
          <p:nvPr>
            <p:ph type="title"/>
          </p:nvPr>
        </p:nvSpPr>
        <p:spPr/>
        <p:txBody>
          <a:bodyPr/>
          <a:lstStyle/>
          <a:p>
            <a:r>
              <a:rPr lang="en-US" dirty="0"/>
              <a:t>Description</a:t>
            </a:r>
          </a:p>
        </p:txBody>
      </p:sp>
      <p:sp>
        <p:nvSpPr>
          <p:cNvPr id="3" name="Content Placeholder 2">
            <a:extLst>
              <a:ext uri="{FF2B5EF4-FFF2-40B4-BE49-F238E27FC236}">
                <a16:creationId xmlns:a16="http://schemas.microsoft.com/office/drawing/2014/main" id="{80AD1AE0-EBFE-4CEC-BD3F-A0C2D9D22FAF}"/>
              </a:ext>
            </a:extLst>
          </p:cNvPr>
          <p:cNvSpPr>
            <a:spLocks noGrp="1"/>
          </p:cNvSpPr>
          <p:nvPr>
            <p:ph idx="1"/>
          </p:nvPr>
        </p:nvSpPr>
        <p:spPr/>
        <p:txBody>
          <a:bodyPr/>
          <a:lstStyle/>
          <a:p>
            <a:pPr marL="0" indent="0">
              <a:lnSpc>
                <a:spcPct val="100000"/>
              </a:lnSpc>
              <a:buNone/>
            </a:pPr>
            <a:r>
              <a:rPr lang="en-US" dirty="0"/>
              <a:t>Are you new to Duxbury Braille Translator and unsure where to start? Attend this first in a series of four webinars which provide a structured introduction to Duxbury answering the essential questions: How do I start? Where do I begin? Through step-by-step instruction, you will learn how to navigate the software and create your first braille document. Specifically, this first session lays a foundation for continued skill development, designed for users of Duxbury Braille Translator.</a:t>
            </a:r>
          </a:p>
        </p:txBody>
      </p:sp>
    </p:spTree>
    <p:extLst>
      <p:ext uri="{BB962C8B-B14F-4D97-AF65-F5344CB8AC3E}">
        <p14:creationId xmlns:p14="http://schemas.microsoft.com/office/powerpoint/2010/main" val="299932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EE8A2-3B24-4441-B079-02618C1143F9}"/>
              </a:ext>
            </a:extLst>
          </p:cNvPr>
          <p:cNvSpPr>
            <a:spLocks noGrp="1"/>
          </p:cNvSpPr>
          <p:nvPr>
            <p:ph type="title"/>
          </p:nvPr>
        </p:nvSpPr>
        <p:spPr/>
        <p:txBody>
          <a:bodyPr/>
          <a:lstStyle/>
          <a:p>
            <a:r>
              <a:rPr lang="en-US" dirty="0"/>
              <a:t>Poll Time! #2</a:t>
            </a:r>
          </a:p>
        </p:txBody>
      </p:sp>
      <p:sp>
        <p:nvSpPr>
          <p:cNvPr id="5" name="Text Placeholder 4">
            <a:extLst>
              <a:ext uri="{FF2B5EF4-FFF2-40B4-BE49-F238E27FC236}">
                <a16:creationId xmlns:a16="http://schemas.microsoft.com/office/drawing/2014/main" id="{B2DB6D64-1609-44B4-BE85-EB8A9CF033C4}"/>
              </a:ext>
            </a:extLst>
          </p:cNvPr>
          <p:cNvSpPr>
            <a:spLocks noGrp="1"/>
          </p:cNvSpPr>
          <p:nvPr>
            <p:ph type="body" sz="half" idx="2"/>
          </p:nvPr>
        </p:nvSpPr>
        <p:spPr/>
        <p:txBody>
          <a:bodyPr>
            <a:normAutofit/>
          </a:bodyPr>
          <a:lstStyle/>
          <a:p>
            <a:r>
              <a:rPr lang="en-US" sz="2800" dirty="0"/>
              <a:t>It is time for a poll/quiz!</a:t>
            </a:r>
          </a:p>
        </p:txBody>
      </p:sp>
      <p:pic>
        <p:nvPicPr>
          <p:cNvPr id="15" name="Picture Placeholder 14" descr="duck and duckling in water">
            <a:extLst>
              <a:ext uri="{FF2B5EF4-FFF2-40B4-BE49-F238E27FC236}">
                <a16:creationId xmlns:a16="http://schemas.microsoft.com/office/drawing/2014/main" id="{43AF6826-EC5E-4A2F-B058-FCC025AE2E44}"/>
              </a:ext>
            </a:extLst>
          </p:cNvPr>
          <p:cNvPicPr>
            <a:picLocks noGrp="1" noChangeAspect="1"/>
          </p:cNvPicPr>
          <p:nvPr>
            <p:ph type="pic" idx="1"/>
          </p:nvPr>
        </p:nvPicPr>
        <p:blipFill>
          <a:blip r:embed="rId2"/>
          <a:srcRect t="46" b="46"/>
          <a:stretch>
            <a:fillRect/>
          </a:stretch>
        </p:blipFill>
        <p:spPr/>
      </p:pic>
    </p:spTree>
    <p:extLst>
      <p:ext uri="{BB962C8B-B14F-4D97-AF65-F5344CB8AC3E}">
        <p14:creationId xmlns:p14="http://schemas.microsoft.com/office/powerpoint/2010/main" val="9173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4E7B-628C-415C-9D5C-F710C4598136}"/>
              </a:ext>
            </a:extLst>
          </p:cNvPr>
          <p:cNvSpPr>
            <a:spLocks noGrp="1"/>
          </p:cNvSpPr>
          <p:nvPr>
            <p:ph type="title"/>
          </p:nvPr>
        </p:nvSpPr>
        <p:spPr/>
        <p:txBody>
          <a:bodyPr/>
          <a:lstStyle/>
          <a:p>
            <a:r>
              <a:rPr lang="en-US" dirty="0"/>
              <a:t>Poll Two!</a:t>
            </a:r>
          </a:p>
        </p:txBody>
      </p:sp>
      <p:sp>
        <p:nvSpPr>
          <p:cNvPr id="3" name="Content Placeholder 2">
            <a:extLst>
              <a:ext uri="{FF2B5EF4-FFF2-40B4-BE49-F238E27FC236}">
                <a16:creationId xmlns:a16="http://schemas.microsoft.com/office/drawing/2014/main" id="{80AD1AE0-EBFE-4CEC-BD3F-A0C2D9D22FAF}"/>
              </a:ext>
            </a:extLst>
          </p:cNvPr>
          <p:cNvSpPr>
            <a:spLocks noGrp="1"/>
          </p:cNvSpPr>
          <p:nvPr>
            <p:ph idx="1"/>
          </p:nvPr>
        </p:nvSpPr>
        <p:spPr/>
        <p:txBody>
          <a:bodyPr>
            <a:normAutofit/>
          </a:bodyPr>
          <a:lstStyle/>
          <a:p>
            <a:pPr marL="463550" indent="-463550">
              <a:spcAft>
                <a:spcPts val="1200"/>
              </a:spcAft>
              <a:buNone/>
            </a:pPr>
            <a:r>
              <a:rPr lang="en-US" sz="3200" b="1" dirty="0"/>
              <a:t>2. True or False? When you first open DBT, it starts with a new file ready.</a:t>
            </a:r>
          </a:p>
          <a:p>
            <a:pPr marL="914400" indent="-515938">
              <a:spcAft>
                <a:spcPts val="600"/>
              </a:spcAft>
              <a:buNone/>
            </a:pPr>
            <a:r>
              <a:rPr lang="en-US" sz="3200" b="1" dirty="0"/>
              <a:t>A.</a:t>
            </a:r>
            <a:r>
              <a:rPr lang="en-US" sz="3200" dirty="0"/>
              <a:t> True</a:t>
            </a:r>
          </a:p>
          <a:p>
            <a:pPr marL="914400" indent="-515938">
              <a:spcAft>
                <a:spcPts val="600"/>
              </a:spcAft>
              <a:buNone/>
            </a:pPr>
            <a:r>
              <a:rPr lang="en-US" sz="3200" b="1" dirty="0"/>
              <a:t>B.</a:t>
            </a:r>
            <a:r>
              <a:rPr lang="en-US" sz="3200" dirty="0"/>
              <a:t> False</a:t>
            </a:r>
          </a:p>
        </p:txBody>
      </p:sp>
    </p:spTree>
    <p:extLst>
      <p:ext uri="{BB962C8B-B14F-4D97-AF65-F5344CB8AC3E}">
        <p14:creationId xmlns:p14="http://schemas.microsoft.com/office/powerpoint/2010/main" val="10177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4E7B-628C-415C-9D5C-F710C4598136}"/>
              </a:ext>
            </a:extLst>
          </p:cNvPr>
          <p:cNvSpPr>
            <a:spLocks noGrp="1"/>
          </p:cNvSpPr>
          <p:nvPr>
            <p:ph type="title"/>
          </p:nvPr>
        </p:nvSpPr>
        <p:spPr/>
        <p:txBody>
          <a:bodyPr/>
          <a:lstStyle/>
          <a:p>
            <a:r>
              <a:rPr lang="en-US" dirty="0"/>
              <a:t>Poll Two, the Answer!</a:t>
            </a:r>
          </a:p>
        </p:txBody>
      </p:sp>
      <p:sp>
        <p:nvSpPr>
          <p:cNvPr id="3" name="Content Placeholder 2">
            <a:extLst>
              <a:ext uri="{FF2B5EF4-FFF2-40B4-BE49-F238E27FC236}">
                <a16:creationId xmlns:a16="http://schemas.microsoft.com/office/drawing/2014/main" id="{80AD1AE0-EBFE-4CEC-BD3F-A0C2D9D22FAF}"/>
              </a:ext>
            </a:extLst>
          </p:cNvPr>
          <p:cNvSpPr>
            <a:spLocks noGrp="1"/>
          </p:cNvSpPr>
          <p:nvPr>
            <p:ph idx="1"/>
          </p:nvPr>
        </p:nvSpPr>
        <p:spPr/>
        <p:txBody>
          <a:bodyPr>
            <a:normAutofit/>
          </a:bodyPr>
          <a:lstStyle/>
          <a:p>
            <a:pPr marL="463550" indent="-463550">
              <a:spcAft>
                <a:spcPts val="1200"/>
              </a:spcAft>
              <a:buNone/>
            </a:pPr>
            <a:r>
              <a:rPr lang="en-US" sz="3200" b="1" dirty="0"/>
              <a:t>2. True or False? When you first open DBT, it starts with a new file ready.</a:t>
            </a:r>
          </a:p>
          <a:p>
            <a:pPr marL="914400" indent="-515938">
              <a:spcAft>
                <a:spcPts val="600"/>
              </a:spcAft>
              <a:buNone/>
            </a:pPr>
            <a:r>
              <a:rPr lang="en-US" sz="3200" b="1" dirty="0"/>
              <a:t>A.</a:t>
            </a:r>
            <a:r>
              <a:rPr lang="en-US" sz="3200" dirty="0"/>
              <a:t> True</a:t>
            </a:r>
          </a:p>
          <a:p>
            <a:pPr marL="914400" indent="-515938">
              <a:spcAft>
                <a:spcPts val="600"/>
              </a:spcAft>
              <a:buNone/>
            </a:pPr>
            <a:r>
              <a:rPr lang="en-US" sz="3200" b="1" dirty="0">
                <a:highlight>
                  <a:srgbClr val="FFFF00"/>
                </a:highlight>
              </a:rPr>
              <a:t>*B.</a:t>
            </a:r>
            <a:r>
              <a:rPr lang="en-US" sz="3200" dirty="0">
                <a:highlight>
                  <a:srgbClr val="FFFF00"/>
                </a:highlight>
              </a:rPr>
              <a:t> False*</a:t>
            </a:r>
          </a:p>
        </p:txBody>
      </p:sp>
    </p:spTree>
    <p:extLst>
      <p:ext uri="{BB962C8B-B14F-4D97-AF65-F5344CB8AC3E}">
        <p14:creationId xmlns:p14="http://schemas.microsoft.com/office/powerpoint/2010/main" val="206869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BBA061-B307-4FBD-9C4B-61A9F0324CD8}"/>
              </a:ext>
            </a:extLst>
          </p:cNvPr>
          <p:cNvSpPr>
            <a:spLocks noGrp="1"/>
          </p:cNvSpPr>
          <p:nvPr>
            <p:ph type="ctrTitle"/>
          </p:nvPr>
        </p:nvSpPr>
        <p:spPr/>
        <p:txBody>
          <a:bodyPr>
            <a:normAutofit/>
          </a:bodyPr>
          <a:lstStyle/>
          <a:p>
            <a:r>
              <a:rPr lang="en-US" dirty="0"/>
              <a:t>Translating</a:t>
            </a:r>
            <a:br>
              <a:rPr lang="en-US" dirty="0"/>
            </a:br>
            <a:r>
              <a:rPr lang="en-US" dirty="0"/>
              <a:t>or “Where is the braille!?!”</a:t>
            </a:r>
          </a:p>
        </p:txBody>
      </p:sp>
    </p:spTree>
    <p:extLst>
      <p:ext uri="{BB962C8B-B14F-4D97-AF65-F5344CB8AC3E}">
        <p14:creationId xmlns:p14="http://schemas.microsoft.com/office/powerpoint/2010/main" val="287205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F7BA-A30A-431B-BF31-192DCACD488B}"/>
              </a:ext>
            </a:extLst>
          </p:cNvPr>
          <p:cNvSpPr>
            <a:spLocks noGrp="1"/>
          </p:cNvSpPr>
          <p:nvPr>
            <p:ph type="title"/>
          </p:nvPr>
        </p:nvSpPr>
        <p:spPr>
          <a:xfrm>
            <a:off x="838200" y="365125"/>
            <a:ext cx="3516086" cy="1325563"/>
          </a:xfrm>
        </p:spPr>
        <p:txBody>
          <a:bodyPr>
            <a:normAutofit/>
          </a:bodyPr>
          <a:lstStyle/>
          <a:p>
            <a:r>
              <a:rPr lang="en-US" sz="4000" dirty="0"/>
              <a:t>File, Translate</a:t>
            </a:r>
          </a:p>
        </p:txBody>
      </p:sp>
      <p:sp>
        <p:nvSpPr>
          <p:cNvPr id="4" name="Content Placeholder 3">
            <a:extLst>
              <a:ext uri="{FF2B5EF4-FFF2-40B4-BE49-F238E27FC236}">
                <a16:creationId xmlns:a16="http://schemas.microsoft.com/office/drawing/2014/main" id="{F852F5E8-9C23-4465-91AB-3FCAB55BBE1C}"/>
              </a:ext>
            </a:extLst>
          </p:cNvPr>
          <p:cNvSpPr>
            <a:spLocks noGrp="1"/>
          </p:cNvSpPr>
          <p:nvPr>
            <p:ph sz="half" idx="1"/>
          </p:nvPr>
        </p:nvSpPr>
        <p:spPr>
          <a:xfrm>
            <a:off x="838199" y="1690688"/>
            <a:ext cx="2383971" cy="2141083"/>
          </a:xfrm>
          <a:ln w="12700">
            <a:solidFill>
              <a:schemeClr val="tx1"/>
            </a:solidFill>
          </a:ln>
        </p:spPr>
        <p:txBody>
          <a:bodyPr/>
          <a:lstStyle/>
          <a:p>
            <a:pPr marL="0" indent="0">
              <a:buNone/>
            </a:pPr>
            <a:r>
              <a:rPr lang="en-US" dirty="0"/>
              <a:t>This (or Ctrl-T) translates the file AND CREATES A dxb FILE.</a:t>
            </a:r>
          </a:p>
        </p:txBody>
      </p:sp>
      <p:pic>
        <p:nvPicPr>
          <p:cNvPr id="7" name="Content Placeholder 6" descr="Duxbury window File dropdown menu open and sixth option highlighted. The sixth option is Translate.">
            <a:extLst>
              <a:ext uri="{FF2B5EF4-FFF2-40B4-BE49-F238E27FC236}">
                <a16:creationId xmlns:a16="http://schemas.microsoft.com/office/drawing/2014/main" id="{22644E31-F328-4575-9DE4-7E52E96B4F22}"/>
              </a:ext>
            </a:extLst>
          </p:cNvPr>
          <p:cNvPicPr>
            <a:picLocks noGrp="1" noChangeAspect="1"/>
          </p:cNvPicPr>
          <p:nvPr>
            <p:ph sz="half" idx="2"/>
          </p:nvPr>
        </p:nvPicPr>
        <p:blipFill>
          <a:blip r:embed="rId2"/>
          <a:stretch>
            <a:fillRect/>
          </a:stretch>
        </p:blipFill>
        <p:spPr>
          <a:xfrm>
            <a:off x="3334657" y="1191573"/>
            <a:ext cx="8857343" cy="4807979"/>
          </a:xfrm>
        </p:spPr>
      </p:pic>
    </p:spTree>
    <p:extLst>
      <p:ext uri="{BB962C8B-B14F-4D97-AF65-F5344CB8AC3E}">
        <p14:creationId xmlns:p14="http://schemas.microsoft.com/office/powerpoint/2010/main" val="2034214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DD75-8D82-40C1-ACC9-D89F01B3BF53}"/>
              </a:ext>
            </a:extLst>
          </p:cNvPr>
          <p:cNvSpPr>
            <a:spLocks noGrp="1"/>
          </p:cNvSpPr>
          <p:nvPr>
            <p:ph type="title"/>
          </p:nvPr>
        </p:nvSpPr>
        <p:spPr/>
        <p:txBody>
          <a:bodyPr/>
          <a:lstStyle/>
          <a:p>
            <a:r>
              <a:rPr lang="en-US" dirty="0"/>
              <a:t>Importance of the “Translate” Command</a:t>
            </a:r>
          </a:p>
        </p:txBody>
      </p:sp>
      <p:pic>
        <p:nvPicPr>
          <p:cNvPr id="5" name="Content Placeholder 4" descr="Heart-shaped button with white text that says ctrl + t">
            <a:extLst>
              <a:ext uri="{FF2B5EF4-FFF2-40B4-BE49-F238E27FC236}">
                <a16:creationId xmlns:a16="http://schemas.microsoft.com/office/drawing/2014/main" id="{A4F4B28D-3A1D-4FFA-A172-939CB36C4FFD}"/>
              </a:ext>
            </a:extLst>
          </p:cNvPr>
          <p:cNvPicPr>
            <a:picLocks noGrp="1" noChangeAspect="1"/>
          </p:cNvPicPr>
          <p:nvPr>
            <p:ph idx="1"/>
          </p:nvPr>
        </p:nvPicPr>
        <p:blipFill>
          <a:blip r:embed="rId2"/>
          <a:stretch>
            <a:fillRect/>
          </a:stretch>
        </p:blipFill>
        <p:spPr>
          <a:xfrm>
            <a:off x="3041537" y="1367158"/>
            <a:ext cx="5532836" cy="4471231"/>
          </a:xfrm>
        </p:spPr>
      </p:pic>
    </p:spTree>
    <p:extLst>
      <p:ext uri="{BB962C8B-B14F-4D97-AF65-F5344CB8AC3E}">
        <p14:creationId xmlns:p14="http://schemas.microsoft.com/office/powerpoint/2010/main" val="354598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CB5E-6E24-47B3-8BF3-B57F23A3953D}"/>
              </a:ext>
            </a:extLst>
          </p:cNvPr>
          <p:cNvSpPr>
            <a:spLocks noGrp="1"/>
          </p:cNvSpPr>
          <p:nvPr>
            <p:ph type="title"/>
          </p:nvPr>
        </p:nvSpPr>
        <p:spPr/>
        <p:txBody>
          <a:bodyPr/>
          <a:lstStyle/>
          <a:p>
            <a:r>
              <a:rPr lang="en-US" dirty="0"/>
              <a:t>There Is the Braille</a:t>
            </a:r>
          </a:p>
        </p:txBody>
      </p:sp>
      <p:pic>
        <p:nvPicPr>
          <p:cNvPr id="5" name="Content Placeholder 4" descr="DBT window showing braille of the word list in a file called Untitled Braille Document 3">
            <a:extLst>
              <a:ext uri="{FF2B5EF4-FFF2-40B4-BE49-F238E27FC236}">
                <a16:creationId xmlns:a16="http://schemas.microsoft.com/office/drawing/2014/main" id="{068B63C3-12A9-4F2F-8ECD-63816FBD7413}"/>
              </a:ext>
            </a:extLst>
          </p:cNvPr>
          <p:cNvPicPr>
            <a:picLocks noGrp="1" noChangeAspect="1"/>
          </p:cNvPicPr>
          <p:nvPr>
            <p:ph idx="1"/>
          </p:nvPr>
        </p:nvPicPr>
        <p:blipFill>
          <a:blip r:embed="rId2"/>
          <a:stretch>
            <a:fillRect/>
          </a:stretch>
        </p:blipFill>
        <p:spPr>
          <a:xfrm>
            <a:off x="2816805" y="1403595"/>
            <a:ext cx="6558390" cy="4677070"/>
          </a:xfrm>
        </p:spPr>
      </p:pic>
    </p:spTree>
    <p:extLst>
      <p:ext uri="{BB962C8B-B14F-4D97-AF65-F5344CB8AC3E}">
        <p14:creationId xmlns:p14="http://schemas.microsoft.com/office/powerpoint/2010/main" val="4139729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2014-2281-4DAD-AE93-D7A632E054EF}"/>
              </a:ext>
            </a:extLst>
          </p:cNvPr>
          <p:cNvSpPr>
            <a:spLocks noGrp="1"/>
          </p:cNvSpPr>
          <p:nvPr>
            <p:ph type="title"/>
          </p:nvPr>
        </p:nvSpPr>
        <p:spPr>
          <a:xfrm>
            <a:off x="838200" y="365125"/>
            <a:ext cx="3688080" cy="2191106"/>
          </a:xfrm>
        </p:spPr>
        <p:txBody>
          <a:bodyPr>
            <a:normAutofit/>
          </a:bodyPr>
          <a:lstStyle/>
          <a:p>
            <a:r>
              <a:rPr lang="en-US" sz="4000" dirty="0"/>
              <a:t>How Much Is That Doggie in the Window?</a:t>
            </a:r>
          </a:p>
        </p:txBody>
      </p:sp>
      <p:sp>
        <p:nvSpPr>
          <p:cNvPr id="3" name="Content Placeholder 2">
            <a:extLst>
              <a:ext uri="{FF2B5EF4-FFF2-40B4-BE49-F238E27FC236}">
                <a16:creationId xmlns:a16="http://schemas.microsoft.com/office/drawing/2014/main" id="{F094E316-6679-4BBA-8D21-388AA74C182C}"/>
              </a:ext>
            </a:extLst>
          </p:cNvPr>
          <p:cNvSpPr>
            <a:spLocks noGrp="1"/>
          </p:cNvSpPr>
          <p:nvPr>
            <p:ph sz="half" idx="1"/>
          </p:nvPr>
        </p:nvSpPr>
        <p:spPr>
          <a:xfrm>
            <a:off x="838200" y="2556232"/>
            <a:ext cx="3093720" cy="1745538"/>
          </a:xfrm>
        </p:spPr>
        <p:txBody>
          <a:bodyPr/>
          <a:lstStyle/>
          <a:p>
            <a:pPr marL="0" indent="0">
              <a:buNone/>
            </a:pPr>
            <a:r>
              <a:rPr lang="en-US" b="1" dirty="0"/>
              <a:t>Every instance of “Translate” creates a new file.</a:t>
            </a:r>
          </a:p>
        </p:txBody>
      </p:sp>
      <p:pic>
        <p:nvPicPr>
          <p:cNvPr id="6" name="Content Placeholder 5" descr="one DBT window with three files open in it, one print and two braille">
            <a:extLst>
              <a:ext uri="{FF2B5EF4-FFF2-40B4-BE49-F238E27FC236}">
                <a16:creationId xmlns:a16="http://schemas.microsoft.com/office/drawing/2014/main" id="{07E18D0D-A2A4-4DE6-8F1C-905A41A71DBA}"/>
              </a:ext>
            </a:extLst>
          </p:cNvPr>
          <p:cNvPicPr>
            <a:picLocks noGrp="1" noChangeAspect="1"/>
          </p:cNvPicPr>
          <p:nvPr>
            <p:ph sz="half" idx="2"/>
          </p:nvPr>
        </p:nvPicPr>
        <p:blipFill>
          <a:blip r:embed="rId2"/>
          <a:stretch>
            <a:fillRect/>
          </a:stretch>
        </p:blipFill>
        <p:spPr>
          <a:xfrm>
            <a:off x="4328160" y="365125"/>
            <a:ext cx="7787640" cy="5502326"/>
          </a:xfrm>
        </p:spPr>
      </p:pic>
    </p:spTree>
    <p:extLst>
      <p:ext uri="{BB962C8B-B14F-4D97-AF65-F5344CB8AC3E}">
        <p14:creationId xmlns:p14="http://schemas.microsoft.com/office/powerpoint/2010/main" val="3446172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EE8A2-3B24-4441-B079-02618C1143F9}"/>
              </a:ext>
            </a:extLst>
          </p:cNvPr>
          <p:cNvSpPr>
            <a:spLocks noGrp="1"/>
          </p:cNvSpPr>
          <p:nvPr>
            <p:ph type="title"/>
          </p:nvPr>
        </p:nvSpPr>
        <p:spPr/>
        <p:txBody>
          <a:bodyPr/>
          <a:lstStyle/>
          <a:p>
            <a:r>
              <a:rPr lang="en-US" dirty="0"/>
              <a:t>Poll Time! #3</a:t>
            </a:r>
          </a:p>
        </p:txBody>
      </p:sp>
      <p:sp>
        <p:nvSpPr>
          <p:cNvPr id="5" name="Text Placeholder 4">
            <a:extLst>
              <a:ext uri="{FF2B5EF4-FFF2-40B4-BE49-F238E27FC236}">
                <a16:creationId xmlns:a16="http://schemas.microsoft.com/office/drawing/2014/main" id="{B2DB6D64-1609-44B4-BE85-EB8A9CF033C4}"/>
              </a:ext>
            </a:extLst>
          </p:cNvPr>
          <p:cNvSpPr>
            <a:spLocks noGrp="1"/>
          </p:cNvSpPr>
          <p:nvPr>
            <p:ph type="body" sz="half" idx="2"/>
          </p:nvPr>
        </p:nvSpPr>
        <p:spPr/>
        <p:txBody>
          <a:bodyPr>
            <a:normAutofit/>
          </a:bodyPr>
          <a:lstStyle/>
          <a:p>
            <a:r>
              <a:rPr lang="en-US" sz="2800" dirty="0"/>
              <a:t>It is time for a poll/quiz!</a:t>
            </a:r>
          </a:p>
        </p:txBody>
      </p:sp>
      <p:pic>
        <p:nvPicPr>
          <p:cNvPr id="15" name="Picture Placeholder 14" descr="duck and duckling in water">
            <a:extLst>
              <a:ext uri="{FF2B5EF4-FFF2-40B4-BE49-F238E27FC236}">
                <a16:creationId xmlns:a16="http://schemas.microsoft.com/office/drawing/2014/main" id="{43AF6826-EC5E-4A2F-B058-FCC025AE2E44}"/>
              </a:ext>
            </a:extLst>
          </p:cNvPr>
          <p:cNvPicPr>
            <a:picLocks noGrp="1" noChangeAspect="1"/>
          </p:cNvPicPr>
          <p:nvPr>
            <p:ph type="pic" idx="1"/>
          </p:nvPr>
        </p:nvPicPr>
        <p:blipFill>
          <a:blip r:embed="rId2"/>
          <a:srcRect t="46" b="46"/>
          <a:stretch>
            <a:fillRect/>
          </a:stretch>
        </p:blipFill>
        <p:spPr/>
      </p:pic>
    </p:spTree>
    <p:extLst>
      <p:ext uri="{BB962C8B-B14F-4D97-AF65-F5344CB8AC3E}">
        <p14:creationId xmlns:p14="http://schemas.microsoft.com/office/powerpoint/2010/main" val="884096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4E7B-628C-415C-9D5C-F710C4598136}"/>
              </a:ext>
            </a:extLst>
          </p:cNvPr>
          <p:cNvSpPr>
            <a:spLocks noGrp="1"/>
          </p:cNvSpPr>
          <p:nvPr>
            <p:ph type="title"/>
          </p:nvPr>
        </p:nvSpPr>
        <p:spPr>
          <a:xfrm>
            <a:off x="838200" y="365125"/>
            <a:ext cx="10515600" cy="944691"/>
          </a:xfrm>
        </p:spPr>
        <p:txBody>
          <a:bodyPr/>
          <a:lstStyle/>
          <a:p>
            <a:r>
              <a:rPr lang="en-US" dirty="0"/>
              <a:t>Poll Three!</a:t>
            </a:r>
          </a:p>
        </p:txBody>
      </p:sp>
      <p:sp>
        <p:nvSpPr>
          <p:cNvPr id="3" name="Content Placeholder 2">
            <a:extLst>
              <a:ext uri="{FF2B5EF4-FFF2-40B4-BE49-F238E27FC236}">
                <a16:creationId xmlns:a16="http://schemas.microsoft.com/office/drawing/2014/main" id="{80AD1AE0-EBFE-4CEC-BD3F-A0C2D9D22FAF}"/>
              </a:ext>
            </a:extLst>
          </p:cNvPr>
          <p:cNvSpPr>
            <a:spLocks noGrp="1"/>
          </p:cNvSpPr>
          <p:nvPr>
            <p:ph idx="1"/>
          </p:nvPr>
        </p:nvSpPr>
        <p:spPr>
          <a:xfrm>
            <a:off x="838200" y="1309817"/>
            <a:ext cx="10515600" cy="4238368"/>
          </a:xfrm>
        </p:spPr>
        <p:txBody>
          <a:bodyPr>
            <a:normAutofit lnSpcReduction="10000"/>
          </a:bodyPr>
          <a:lstStyle/>
          <a:p>
            <a:pPr marL="463550" indent="-463550">
              <a:spcAft>
                <a:spcPts val="1200"/>
              </a:spcAft>
              <a:buNone/>
            </a:pPr>
            <a:r>
              <a:rPr lang="en-US" sz="3200" b="1" dirty="0"/>
              <a:t>3. What is the name of one of the two most commonly used DBT templates in North America?</a:t>
            </a:r>
          </a:p>
          <a:p>
            <a:pPr marL="914400" indent="-515938">
              <a:spcAft>
                <a:spcPts val="600"/>
              </a:spcAft>
              <a:buNone/>
            </a:pPr>
            <a:r>
              <a:rPr lang="en-US" sz="3200" b="1" dirty="0"/>
              <a:t>A.</a:t>
            </a:r>
            <a:r>
              <a:rPr lang="en-US" sz="3200" dirty="0"/>
              <a:t> Udmurt - basic</a:t>
            </a:r>
          </a:p>
          <a:p>
            <a:pPr marL="914400" indent="-515938">
              <a:spcAft>
                <a:spcPts val="600"/>
              </a:spcAft>
              <a:buNone/>
            </a:pPr>
            <a:r>
              <a:rPr lang="en-US" sz="3200" b="1" dirty="0"/>
              <a:t>B.</a:t>
            </a:r>
            <a:r>
              <a:rPr lang="en-US" sz="3200" dirty="0"/>
              <a:t> English (BANA Pre-UEB Textbook DE) - BANA</a:t>
            </a:r>
          </a:p>
          <a:p>
            <a:pPr marL="914400" indent="-515938">
              <a:spcAft>
                <a:spcPts val="600"/>
              </a:spcAft>
              <a:buNone/>
            </a:pPr>
            <a:r>
              <a:rPr lang="en-US" sz="3200" b="1" dirty="0"/>
              <a:t>C.</a:t>
            </a:r>
            <a:r>
              <a:rPr lang="en-US" sz="3200" dirty="0"/>
              <a:t> English (UEB) - BANA</a:t>
            </a:r>
          </a:p>
          <a:p>
            <a:pPr marL="914400" indent="-515938">
              <a:spcAft>
                <a:spcPts val="600"/>
              </a:spcAft>
              <a:buNone/>
            </a:pPr>
            <a:r>
              <a:rPr lang="en-US" sz="3200" b="1" dirty="0"/>
              <a:t>D.</a:t>
            </a:r>
            <a:r>
              <a:rPr lang="en-US" sz="3200" dirty="0"/>
              <a:t> English (UEB) - Australian formatting</a:t>
            </a:r>
          </a:p>
          <a:p>
            <a:pPr marL="914400" indent="-515938">
              <a:spcAft>
                <a:spcPts val="600"/>
              </a:spcAft>
              <a:buNone/>
            </a:pPr>
            <a:r>
              <a:rPr lang="en-US" sz="3200" b="1" dirty="0"/>
              <a:t>E. </a:t>
            </a:r>
            <a:r>
              <a:rPr lang="en-US" sz="3200" dirty="0"/>
              <a:t>English (UEB) - basic</a:t>
            </a:r>
          </a:p>
        </p:txBody>
      </p:sp>
    </p:spTree>
    <p:extLst>
      <p:ext uri="{BB962C8B-B14F-4D97-AF65-F5344CB8AC3E}">
        <p14:creationId xmlns:p14="http://schemas.microsoft.com/office/powerpoint/2010/main" val="102752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9860-C9FB-495E-AE69-4BC8F46C11B3}"/>
              </a:ext>
            </a:extLst>
          </p:cNvPr>
          <p:cNvSpPr>
            <a:spLocks noGrp="1"/>
          </p:cNvSpPr>
          <p:nvPr>
            <p:ph type="title"/>
          </p:nvPr>
        </p:nvSpPr>
        <p:spPr/>
        <p:txBody>
          <a:bodyPr>
            <a:normAutofit/>
          </a:bodyPr>
          <a:lstStyle/>
          <a:p>
            <a:r>
              <a:rPr lang="en-US" sz="4000" dirty="0"/>
              <a:t>Hello</a:t>
            </a:r>
          </a:p>
        </p:txBody>
      </p:sp>
      <p:sp>
        <p:nvSpPr>
          <p:cNvPr id="3" name="Text Placeholder 2">
            <a:extLst>
              <a:ext uri="{FF2B5EF4-FFF2-40B4-BE49-F238E27FC236}">
                <a16:creationId xmlns:a16="http://schemas.microsoft.com/office/drawing/2014/main" id="{8AA0257B-8CF7-45A4-A636-0149E4EB01C3}"/>
              </a:ext>
            </a:extLst>
          </p:cNvPr>
          <p:cNvSpPr>
            <a:spLocks noGrp="1"/>
          </p:cNvSpPr>
          <p:nvPr>
            <p:ph type="body" sz="half" idx="2"/>
          </p:nvPr>
        </p:nvSpPr>
        <p:spPr>
          <a:xfrm>
            <a:off x="6665350" y="2283039"/>
            <a:ext cx="4858993" cy="1145962"/>
          </a:xfrm>
        </p:spPr>
        <p:txBody>
          <a:bodyPr>
            <a:normAutofit/>
          </a:bodyPr>
          <a:lstStyle/>
          <a:p>
            <a:pPr marL="0" indent="0">
              <a:buNone/>
            </a:pPr>
            <a:r>
              <a:rPr lang="en-US" sz="2800" dirty="0"/>
              <a:t>Kyle DeJute</a:t>
            </a:r>
          </a:p>
          <a:p>
            <a:pPr marL="0" indent="0">
              <a:buNone/>
            </a:pPr>
            <a:r>
              <a:rPr lang="en-US" sz="2800" dirty="0"/>
              <a:t>Braille Trainer at APH</a:t>
            </a:r>
          </a:p>
        </p:txBody>
      </p:sp>
      <p:pic>
        <p:nvPicPr>
          <p:cNvPr id="8" name="Content Placeholder 7" descr="Kyle DeJute">
            <a:extLst>
              <a:ext uri="{FF2B5EF4-FFF2-40B4-BE49-F238E27FC236}">
                <a16:creationId xmlns:a16="http://schemas.microsoft.com/office/drawing/2014/main" id="{967CA0EF-D78E-4488-BB0F-8A5C976A2772}"/>
              </a:ext>
            </a:extLst>
          </p:cNvPr>
          <p:cNvPicPr>
            <a:picLocks noGrp="1" noChangeAspect="1"/>
          </p:cNvPicPr>
          <p:nvPr>
            <p:ph type="pic" idx="1"/>
          </p:nvPr>
        </p:nvPicPr>
        <p:blipFill rotWithShape="1">
          <a:blip r:embed="rId3"/>
          <a:srcRect t="11621" b="11621"/>
          <a:stretch/>
        </p:blipFill>
        <p:spPr/>
      </p:pic>
    </p:spTree>
    <p:extLst>
      <p:ext uri="{BB962C8B-B14F-4D97-AF65-F5344CB8AC3E}">
        <p14:creationId xmlns:p14="http://schemas.microsoft.com/office/powerpoint/2010/main" val="3048081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4E7B-628C-415C-9D5C-F710C4598136}"/>
              </a:ext>
            </a:extLst>
          </p:cNvPr>
          <p:cNvSpPr>
            <a:spLocks noGrp="1"/>
          </p:cNvSpPr>
          <p:nvPr>
            <p:ph type="title"/>
          </p:nvPr>
        </p:nvSpPr>
        <p:spPr>
          <a:xfrm>
            <a:off x="838200" y="365125"/>
            <a:ext cx="10515600" cy="944691"/>
          </a:xfrm>
        </p:spPr>
        <p:txBody>
          <a:bodyPr/>
          <a:lstStyle/>
          <a:p>
            <a:r>
              <a:rPr lang="en-US" dirty="0"/>
              <a:t>Poll Three, the Answer!</a:t>
            </a:r>
          </a:p>
        </p:txBody>
      </p:sp>
      <p:sp>
        <p:nvSpPr>
          <p:cNvPr id="3" name="Content Placeholder 2">
            <a:extLst>
              <a:ext uri="{FF2B5EF4-FFF2-40B4-BE49-F238E27FC236}">
                <a16:creationId xmlns:a16="http://schemas.microsoft.com/office/drawing/2014/main" id="{80AD1AE0-EBFE-4CEC-BD3F-A0C2D9D22FAF}"/>
              </a:ext>
            </a:extLst>
          </p:cNvPr>
          <p:cNvSpPr>
            <a:spLocks noGrp="1"/>
          </p:cNvSpPr>
          <p:nvPr>
            <p:ph idx="1"/>
          </p:nvPr>
        </p:nvSpPr>
        <p:spPr>
          <a:xfrm>
            <a:off x="838200" y="1309817"/>
            <a:ext cx="10515600" cy="4238368"/>
          </a:xfrm>
        </p:spPr>
        <p:txBody>
          <a:bodyPr>
            <a:normAutofit lnSpcReduction="10000"/>
          </a:bodyPr>
          <a:lstStyle/>
          <a:p>
            <a:pPr marL="463550" indent="-463550">
              <a:spcAft>
                <a:spcPts val="1200"/>
              </a:spcAft>
              <a:buNone/>
            </a:pPr>
            <a:r>
              <a:rPr lang="en-US" sz="3200" b="1" dirty="0"/>
              <a:t>3. What is the name of one of the two most commonly used DBT templates in North America?</a:t>
            </a:r>
          </a:p>
          <a:p>
            <a:pPr marL="914400" indent="-515938">
              <a:spcAft>
                <a:spcPts val="600"/>
              </a:spcAft>
              <a:buNone/>
            </a:pPr>
            <a:r>
              <a:rPr lang="en-US" sz="3200" b="1" dirty="0"/>
              <a:t>A.</a:t>
            </a:r>
            <a:r>
              <a:rPr lang="en-US" sz="3200" dirty="0"/>
              <a:t> Udmurt - basic</a:t>
            </a:r>
          </a:p>
          <a:p>
            <a:pPr marL="914400" indent="-515938">
              <a:spcAft>
                <a:spcPts val="600"/>
              </a:spcAft>
              <a:buNone/>
            </a:pPr>
            <a:r>
              <a:rPr lang="en-US" sz="3200" b="1" dirty="0"/>
              <a:t>B.</a:t>
            </a:r>
            <a:r>
              <a:rPr lang="en-US" sz="3200" dirty="0"/>
              <a:t> English (BANA Pre-UEB Textbook DE) - BANA</a:t>
            </a:r>
          </a:p>
          <a:p>
            <a:pPr marL="914400" indent="-515938">
              <a:spcAft>
                <a:spcPts val="600"/>
              </a:spcAft>
              <a:buNone/>
            </a:pPr>
            <a:r>
              <a:rPr lang="en-US" sz="3200" b="1" dirty="0">
                <a:highlight>
                  <a:srgbClr val="FFFF00"/>
                </a:highlight>
              </a:rPr>
              <a:t>*C.</a:t>
            </a:r>
            <a:r>
              <a:rPr lang="en-US" sz="3200" dirty="0">
                <a:highlight>
                  <a:srgbClr val="FFFF00"/>
                </a:highlight>
              </a:rPr>
              <a:t> English (UEB) - BANA*</a:t>
            </a:r>
          </a:p>
          <a:p>
            <a:pPr marL="914400" indent="-515938">
              <a:spcAft>
                <a:spcPts val="600"/>
              </a:spcAft>
              <a:buNone/>
            </a:pPr>
            <a:r>
              <a:rPr lang="en-US" sz="3200" b="1" dirty="0"/>
              <a:t>D.</a:t>
            </a:r>
            <a:r>
              <a:rPr lang="en-US" sz="3200" dirty="0"/>
              <a:t> English (UEB) - Australian formatting</a:t>
            </a:r>
          </a:p>
          <a:p>
            <a:pPr marL="914400" indent="-515938">
              <a:spcAft>
                <a:spcPts val="600"/>
              </a:spcAft>
              <a:buNone/>
            </a:pPr>
            <a:r>
              <a:rPr lang="en-US" sz="3200" b="1" dirty="0"/>
              <a:t>E. </a:t>
            </a:r>
            <a:r>
              <a:rPr lang="en-US" sz="3200" dirty="0"/>
              <a:t>English (UEB) - basic</a:t>
            </a:r>
          </a:p>
        </p:txBody>
      </p:sp>
    </p:spTree>
    <p:extLst>
      <p:ext uri="{BB962C8B-B14F-4D97-AF65-F5344CB8AC3E}">
        <p14:creationId xmlns:p14="http://schemas.microsoft.com/office/powerpoint/2010/main" val="16716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2014-2281-4DAD-AE93-D7A632E054EF}"/>
              </a:ext>
            </a:extLst>
          </p:cNvPr>
          <p:cNvSpPr>
            <a:spLocks noGrp="1"/>
          </p:cNvSpPr>
          <p:nvPr>
            <p:ph type="title"/>
          </p:nvPr>
        </p:nvSpPr>
        <p:spPr>
          <a:xfrm>
            <a:off x="838200" y="365125"/>
            <a:ext cx="3688080" cy="1618420"/>
          </a:xfrm>
        </p:spPr>
        <p:txBody>
          <a:bodyPr>
            <a:normAutofit fontScale="90000"/>
          </a:bodyPr>
          <a:lstStyle/>
          <a:p>
            <a:r>
              <a:rPr lang="en-US" sz="4000" dirty="0"/>
              <a:t>Examination of Multiple Files in One DBT Window</a:t>
            </a:r>
          </a:p>
        </p:txBody>
      </p:sp>
      <p:sp>
        <p:nvSpPr>
          <p:cNvPr id="3" name="Content Placeholder 2">
            <a:extLst>
              <a:ext uri="{FF2B5EF4-FFF2-40B4-BE49-F238E27FC236}">
                <a16:creationId xmlns:a16="http://schemas.microsoft.com/office/drawing/2014/main" id="{F094E316-6679-4BBA-8D21-388AA74C182C}"/>
              </a:ext>
            </a:extLst>
          </p:cNvPr>
          <p:cNvSpPr>
            <a:spLocks noGrp="1"/>
          </p:cNvSpPr>
          <p:nvPr>
            <p:ph sz="half" idx="1"/>
          </p:nvPr>
        </p:nvSpPr>
        <p:spPr>
          <a:xfrm>
            <a:off x="838199" y="2124222"/>
            <a:ext cx="3311769" cy="3179298"/>
          </a:xfrm>
        </p:spPr>
        <p:txBody>
          <a:bodyPr>
            <a:normAutofit/>
          </a:bodyPr>
          <a:lstStyle/>
          <a:p>
            <a:r>
              <a:rPr lang="en-US" dirty="0"/>
              <a:t>Each file has its own translated line</a:t>
            </a:r>
          </a:p>
          <a:p>
            <a:r>
              <a:rPr lang="en-US" dirty="0"/>
              <a:t>The translated line has limits to its usefulness</a:t>
            </a:r>
          </a:p>
          <a:p>
            <a:r>
              <a:rPr lang="en-US" dirty="0"/>
              <a:t>Each file has a distinct name</a:t>
            </a:r>
          </a:p>
          <a:p>
            <a:endParaRPr lang="en-US" dirty="0"/>
          </a:p>
        </p:txBody>
      </p:sp>
      <p:pic>
        <p:nvPicPr>
          <p:cNvPr id="6" name="Content Placeholder 5" descr="one DBT window with three files open in it, one print and two braille">
            <a:extLst>
              <a:ext uri="{FF2B5EF4-FFF2-40B4-BE49-F238E27FC236}">
                <a16:creationId xmlns:a16="http://schemas.microsoft.com/office/drawing/2014/main" id="{07E18D0D-A2A4-4DE6-8F1C-905A41A71DBA}"/>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328160" y="365125"/>
            <a:ext cx="7787640" cy="5502326"/>
          </a:xfrm>
        </p:spPr>
      </p:pic>
    </p:spTree>
    <p:extLst>
      <p:ext uri="{BB962C8B-B14F-4D97-AF65-F5344CB8AC3E}">
        <p14:creationId xmlns:p14="http://schemas.microsoft.com/office/powerpoint/2010/main" val="2580847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EF5A61-76E0-4024-841C-3568879DE4DC}"/>
              </a:ext>
            </a:extLst>
          </p:cNvPr>
          <p:cNvSpPr>
            <a:spLocks noGrp="1"/>
          </p:cNvSpPr>
          <p:nvPr>
            <p:ph type="ctrTitle"/>
          </p:nvPr>
        </p:nvSpPr>
        <p:spPr/>
        <p:txBody>
          <a:bodyPr/>
          <a:lstStyle/>
          <a:p>
            <a:r>
              <a:rPr lang="en-US" dirty="0"/>
              <a:t>Saving the File(s)</a:t>
            </a:r>
          </a:p>
        </p:txBody>
      </p:sp>
    </p:spTree>
    <p:extLst>
      <p:ext uri="{BB962C8B-B14F-4D97-AF65-F5344CB8AC3E}">
        <p14:creationId xmlns:p14="http://schemas.microsoft.com/office/powerpoint/2010/main" val="3382267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A18C94-84BD-4079-8C57-4E11A913B877}"/>
              </a:ext>
            </a:extLst>
          </p:cNvPr>
          <p:cNvSpPr>
            <a:spLocks noGrp="1"/>
          </p:cNvSpPr>
          <p:nvPr>
            <p:ph type="title"/>
          </p:nvPr>
        </p:nvSpPr>
        <p:spPr>
          <a:xfrm>
            <a:off x="838200" y="365125"/>
            <a:ext cx="4338711" cy="1325563"/>
          </a:xfrm>
        </p:spPr>
        <p:txBody>
          <a:bodyPr/>
          <a:lstStyle/>
          <a:p>
            <a:r>
              <a:rPr lang="en-US" dirty="0"/>
              <a:t>To Save or Save As</a:t>
            </a:r>
          </a:p>
        </p:txBody>
      </p:sp>
      <p:pic>
        <p:nvPicPr>
          <p:cNvPr id="3" name="Content Placeholder 2" descr="DBT window with braille document showing and file dropdown open">
            <a:extLst>
              <a:ext uri="{FF2B5EF4-FFF2-40B4-BE49-F238E27FC236}">
                <a16:creationId xmlns:a16="http://schemas.microsoft.com/office/drawing/2014/main" id="{AEC2A8A2-23C4-413B-A722-BD303478C6B3}"/>
              </a:ext>
            </a:extLst>
          </p:cNvPr>
          <p:cNvPicPr>
            <a:picLocks noGrp="1" noChangeAspect="1"/>
          </p:cNvPicPr>
          <p:nvPr>
            <p:ph idx="1"/>
          </p:nvPr>
        </p:nvPicPr>
        <p:blipFill>
          <a:blip r:embed="rId2"/>
          <a:stretch>
            <a:fillRect/>
          </a:stretch>
        </p:blipFill>
        <p:spPr>
          <a:xfrm>
            <a:off x="2187424" y="1431730"/>
            <a:ext cx="8988790" cy="4490768"/>
          </a:xfrm>
        </p:spPr>
      </p:pic>
    </p:spTree>
    <p:extLst>
      <p:ext uri="{BB962C8B-B14F-4D97-AF65-F5344CB8AC3E}">
        <p14:creationId xmlns:p14="http://schemas.microsoft.com/office/powerpoint/2010/main" val="2010636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A18C94-84BD-4079-8C57-4E11A913B877}"/>
              </a:ext>
            </a:extLst>
          </p:cNvPr>
          <p:cNvSpPr>
            <a:spLocks noGrp="1"/>
          </p:cNvSpPr>
          <p:nvPr>
            <p:ph type="title"/>
          </p:nvPr>
        </p:nvSpPr>
        <p:spPr>
          <a:xfrm>
            <a:off x="838200" y="365125"/>
            <a:ext cx="6359013" cy="1325563"/>
          </a:xfrm>
        </p:spPr>
        <p:txBody>
          <a:bodyPr/>
          <a:lstStyle/>
          <a:p>
            <a:r>
              <a:rPr lang="en-US" dirty="0"/>
              <a:t>To Save Print or Save Braille</a:t>
            </a:r>
          </a:p>
        </p:txBody>
      </p:sp>
      <p:pic>
        <p:nvPicPr>
          <p:cNvPr id="7" name="Content Placeholder 6" descr="DBT window with print document showing and file dropdown open. Additional text in this DXP says Essay Questions">
            <a:extLst>
              <a:ext uri="{FF2B5EF4-FFF2-40B4-BE49-F238E27FC236}">
                <a16:creationId xmlns:a16="http://schemas.microsoft.com/office/drawing/2014/main" id="{0E19952A-BE4D-47B6-9AA5-97817CD1E028}"/>
              </a:ext>
            </a:extLst>
          </p:cNvPr>
          <p:cNvPicPr>
            <a:picLocks noGrp="1" noChangeAspect="1"/>
          </p:cNvPicPr>
          <p:nvPr>
            <p:ph idx="1"/>
          </p:nvPr>
        </p:nvPicPr>
        <p:blipFill>
          <a:blip r:embed="rId2"/>
          <a:stretch>
            <a:fillRect/>
          </a:stretch>
        </p:blipFill>
        <p:spPr>
          <a:xfrm>
            <a:off x="1967713" y="1235074"/>
            <a:ext cx="9176537" cy="4628743"/>
          </a:xfrm>
        </p:spPr>
      </p:pic>
    </p:spTree>
    <p:extLst>
      <p:ext uri="{BB962C8B-B14F-4D97-AF65-F5344CB8AC3E}">
        <p14:creationId xmlns:p14="http://schemas.microsoft.com/office/powerpoint/2010/main" val="2966213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6BACF6-677F-4B62-99E0-A1D5EAA72217}"/>
              </a:ext>
            </a:extLst>
          </p:cNvPr>
          <p:cNvSpPr>
            <a:spLocks noGrp="1"/>
          </p:cNvSpPr>
          <p:nvPr>
            <p:ph type="title"/>
          </p:nvPr>
        </p:nvSpPr>
        <p:spPr/>
        <p:txBody>
          <a:bodyPr/>
          <a:lstStyle/>
          <a:p>
            <a:r>
              <a:rPr lang="en-US" dirty="0"/>
              <a:t>Multiple File Types</a:t>
            </a:r>
          </a:p>
        </p:txBody>
      </p:sp>
      <p:pic>
        <p:nvPicPr>
          <p:cNvPr id="5" name="Content Placeholder 4" descr="File explorer with three files displayed. File types are brf docx and dxp. Their time and date stamps are shown. Those are all 2/1/2023. The times are 2:09pm, 2:08pm, and 2:09pm.">
            <a:extLst>
              <a:ext uri="{FF2B5EF4-FFF2-40B4-BE49-F238E27FC236}">
                <a16:creationId xmlns:a16="http://schemas.microsoft.com/office/drawing/2014/main" id="{09C3C571-AED2-4052-BD00-333706A2CCFF}"/>
              </a:ext>
            </a:extLst>
          </p:cNvPr>
          <p:cNvPicPr>
            <a:picLocks noGrp="1" noChangeAspect="1"/>
          </p:cNvPicPr>
          <p:nvPr>
            <p:ph sz="half" idx="1"/>
          </p:nvPr>
        </p:nvPicPr>
        <p:blipFill>
          <a:blip r:embed="rId2"/>
          <a:stretch>
            <a:fillRect/>
          </a:stretch>
        </p:blipFill>
        <p:spPr>
          <a:xfrm>
            <a:off x="838200" y="1908467"/>
            <a:ext cx="10579670" cy="1081476"/>
          </a:xfrm>
          <a:ln w="12700">
            <a:solidFill>
              <a:schemeClr val="tx1"/>
            </a:solidFill>
          </a:ln>
        </p:spPr>
      </p:pic>
      <p:sp>
        <p:nvSpPr>
          <p:cNvPr id="7" name="Content Placeholder 6">
            <a:extLst>
              <a:ext uri="{FF2B5EF4-FFF2-40B4-BE49-F238E27FC236}">
                <a16:creationId xmlns:a16="http://schemas.microsoft.com/office/drawing/2014/main" id="{4861CABE-42A9-49D0-A704-FBB894E595A2}"/>
              </a:ext>
            </a:extLst>
          </p:cNvPr>
          <p:cNvSpPr>
            <a:spLocks noGrp="1"/>
          </p:cNvSpPr>
          <p:nvPr>
            <p:ph sz="half" idx="2"/>
          </p:nvPr>
        </p:nvSpPr>
        <p:spPr>
          <a:xfrm>
            <a:off x="838200" y="3370944"/>
            <a:ext cx="10515600" cy="1781628"/>
          </a:xfrm>
        </p:spPr>
        <p:txBody>
          <a:bodyPr/>
          <a:lstStyle/>
          <a:p>
            <a:pPr marL="0" indent="0">
              <a:buNone/>
            </a:pPr>
            <a:r>
              <a:rPr lang="en-US" dirty="0"/>
              <a:t>One practical workflow is to save each file type along the way in your transcription.</a:t>
            </a:r>
          </a:p>
        </p:txBody>
      </p:sp>
    </p:spTree>
    <p:extLst>
      <p:ext uri="{BB962C8B-B14F-4D97-AF65-F5344CB8AC3E}">
        <p14:creationId xmlns:p14="http://schemas.microsoft.com/office/powerpoint/2010/main" val="1594794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A0E101-0B82-42A0-B7A1-B6E1D00697AF}"/>
              </a:ext>
            </a:extLst>
          </p:cNvPr>
          <p:cNvSpPr>
            <a:spLocks noGrp="1"/>
          </p:cNvSpPr>
          <p:nvPr>
            <p:ph type="ctrTitle"/>
          </p:nvPr>
        </p:nvSpPr>
        <p:spPr/>
        <p:txBody>
          <a:bodyPr>
            <a:normAutofit/>
          </a:bodyPr>
          <a:lstStyle/>
          <a:p>
            <a:r>
              <a:rPr lang="en-US" dirty="0"/>
              <a:t>Demonstration and Practice</a:t>
            </a:r>
            <a:br>
              <a:rPr lang="en-US" dirty="0"/>
            </a:br>
            <a:r>
              <a:rPr lang="en-US" sz="9600" dirty="0"/>
              <a:t>🦆</a:t>
            </a:r>
            <a:endParaRPr lang="en-US" dirty="0"/>
          </a:p>
        </p:txBody>
      </p:sp>
    </p:spTree>
    <p:extLst>
      <p:ext uri="{BB962C8B-B14F-4D97-AF65-F5344CB8AC3E}">
        <p14:creationId xmlns:p14="http://schemas.microsoft.com/office/powerpoint/2010/main" val="2262016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EE8A2-3B24-4441-B079-02618C1143F9}"/>
              </a:ext>
            </a:extLst>
          </p:cNvPr>
          <p:cNvSpPr>
            <a:spLocks noGrp="1"/>
          </p:cNvSpPr>
          <p:nvPr>
            <p:ph type="title"/>
          </p:nvPr>
        </p:nvSpPr>
        <p:spPr/>
        <p:txBody>
          <a:bodyPr/>
          <a:lstStyle/>
          <a:p>
            <a:r>
              <a:rPr lang="en-US" dirty="0"/>
              <a:t>Poll Time! #4</a:t>
            </a:r>
          </a:p>
        </p:txBody>
      </p:sp>
      <p:sp>
        <p:nvSpPr>
          <p:cNvPr id="5" name="Text Placeholder 4">
            <a:extLst>
              <a:ext uri="{FF2B5EF4-FFF2-40B4-BE49-F238E27FC236}">
                <a16:creationId xmlns:a16="http://schemas.microsoft.com/office/drawing/2014/main" id="{B2DB6D64-1609-44B4-BE85-EB8A9CF033C4}"/>
              </a:ext>
            </a:extLst>
          </p:cNvPr>
          <p:cNvSpPr>
            <a:spLocks noGrp="1"/>
          </p:cNvSpPr>
          <p:nvPr>
            <p:ph type="body" sz="half" idx="2"/>
          </p:nvPr>
        </p:nvSpPr>
        <p:spPr/>
        <p:txBody>
          <a:bodyPr>
            <a:normAutofit/>
          </a:bodyPr>
          <a:lstStyle/>
          <a:p>
            <a:r>
              <a:rPr lang="en-US" sz="2800" dirty="0"/>
              <a:t>It is time for a poll/quiz!</a:t>
            </a:r>
          </a:p>
        </p:txBody>
      </p:sp>
      <p:pic>
        <p:nvPicPr>
          <p:cNvPr id="15" name="Picture Placeholder 14" descr="duck and duckling in water">
            <a:extLst>
              <a:ext uri="{FF2B5EF4-FFF2-40B4-BE49-F238E27FC236}">
                <a16:creationId xmlns:a16="http://schemas.microsoft.com/office/drawing/2014/main" id="{43AF6826-EC5E-4A2F-B058-FCC025AE2E44}"/>
              </a:ext>
            </a:extLst>
          </p:cNvPr>
          <p:cNvPicPr>
            <a:picLocks noGrp="1" noChangeAspect="1"/>
          </p:cNvPicPr>
          <p:nvPr>
            <p:ph type="pic" idx="1"/>
          </p:nvPr>
        </p:nvPicPr>
        <p:blipFill>
          <a:blip r:embed="rId2"/>
          <a:srcRect t="46" b="46"/>
          <a:stretch>
            <a:fillRect/>
          </a:stretch>
        </p:blipFill>
        <p:spPr/>
      </p:pic>
    </p:spTree>
    <p:extLst>
      <p:ext uri="{BB962C8B-B14F-4D97-AF65-F5344CB8AC3E}">
        <p14:creationId xmlns:p14="http://schemas.microsoft.com/office/powerpoint/2010/main" val="3454385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4E7B-628C-415C-9D5C-F710C4598136}"/>
              </a:ext>
            </a:extLst>
          </p:cNvPr>
          <p:cNvSpPr>
            <a:spLocks noGrp="1"/>
          </p:cNvSpPr>
          <p:nvPr>
            <p:ph type="title"/>
          </p:nvPr>
        </p:nvSpPr>
        <p:spPr/>
        <p:txBody>
          <a:bodyPr/>
          <a:lstStyle/>
          <a:p>
            <a:r>
              <a:rPr lang="en-US" dirty="0"/>
              <a:t>Poll Four!</a:t>
            </a:r>
          </a:p>
        </p:txBody>
      </p:sp>
      <p:sp>
        <p:nvSpPr>
          <p:cNvPr id="3" name="Content Placeholder 2">
            <a:extLst>
              <a:ext uri="{FF2B5EF4-FFF2-40B4-BE49-F238E27FC236}">
                <a16:creationId xmlns:a16="http://schemas.microsoft.com/office/drawing/2014/main" id="{80AD1AE0-EBFE-4CEC-BD3F-A0C2D9D22FAF}"/>
              </a:ext>
            </a:extLst>
          </p:cNvPr>
          <p:cNvSpPr>
            <a:spLocks noGrp="1"/>
          </p:cNvSpPr>
          <p:nvPr>
            <p:ph idx="1"/>
          </p:nvPr>
        </p:nvSpPr>
        <p:spPr/>
        <p:txBody>
          <a:bodyPr>
            <a:normAutofit/>
          </a:bodyPr>
          <a:lstStyle/>
          <a:p>
            <a:pPr marL="463550" indent="-463550">
              <a:spcAft>
                <a:spcPts val="1200"/>
              </a:spcAft>
              <a:buNone/>
            </a:pPr>
            <a:r>
              <a:rPr lang="en-US" sz="3200" b="1" dirty="0"/>
              <a:t>4. True or False? An edit made to a Duxbury print file changes the connected Duxbury braille file.</a:t>
            </a:r>
          </a:p>
          <a:p>
            <a:pPr marL="914400" indent="-515938">
              <a:spcAft>
                <a:spcPts val="600"/>
              </a:spcAft>
              <a:buNone/>
            </a:pPr>
            <a:r>
              <a:rPr lang="en-US" sz="3200" b="1" dirty="0"/>
              <a:t>A.</a:t>
            </a:r>
            <a:r>
              <a:rPr lang="en-US" sz="3200" dirty="0"/>
              <a:t> True</a:t>
            </a:r>
          </a:p>
          <a:p>
            <a:pPr marL="914400" indent="-515938">
              <a:spcAft>
                <a:spcPts val="600"/>
              </a:spcAft>
              <a:buNone/>
            </a:pPr>
            <a:r>
              <a:rPr lang="en-US" sz="3200" b="1" dirty="0"/>
              <a:t>B.</a:t>
            </a:r>
            <a:r>
              <a:rPr lang="en-US" sz="3200" dirty="0"/>
              <a:t> False</a:t>
            </a:r>
          </a:p>
        </p:txBody>
      </p:sp>
    </p:spTree>
    <p:extLst>
      <p:ext uri="{BB962C8B-B14F-4D97-AF65-F5344CB8AC3E}">
        <p14:creationId xmlns:p14="http://schemas.microsoft.com/office/powerpoint/2010/main" val="2009220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4E7B-628C-415C-9D5C-F710C4598136}"/>
              </a:ext>
            </a:extLst>
          </p:cNvPr>
          <p:cNvSpPr>
            <a:spLocks noGrp="1"/>
          </p:cNvSpPr>
          <p:nvPr>
            <p:ph type="title"/>
          </p:nvPr>
        </p:nvSpPr>
        <p:spPr/>
        <p:txBody>
          <a:bodyPr/>
          <a:lstStyle/>
          <a:p>
            <a:r>
              <a:rPr lang="en-US" dirty="0"/>
              <a:t>Poll Four, the Answer!</a:t>
            </a:r>
          </a:p>
        </p:txBody>
      </p:sp>
      <p:sp>
        <p:nvSpPr>
          <p:cNvPr id="3" name="Content Placeholder 2">
            <a:extLst>
              <a:ext uri="{FF2B5EF4-FFF2-40B4-BE49-F238E27FC236}">
                <a16:creationId xmlns:a16="http://schemas.microsoft.com/office/drawing/2014/main" id="{80AD1AE0-EBFE-4CEC-BD3F-A0C2D9D22FAF}"/>
              </a:ext>
            </a:extLst>
          </p:cNvPr>
          <p:cNvSpPr>
            <a:spLocks noGrp="1"/>
          </p:cNvSpPr>
          <p:nvPr>
            <p:ph idx="1"/>
          </p:nvPr>
        </p:nvSpPr>
        <p:spPr/>
        <p:txBody>
          <a:bodyPr>
            <a:normAutofit/>
          </a:bodyPr>
          <a:lstStyle/>
          <a:p>
            <a:pPr marL="463550" indent="-463550">
              <a:spcAft>
                <a:spcPts val="1200"/>
              </a:spcAft>
              <a:buNone/>
            </a:pPr>
            <a:r>
              <a:rPr lang="en-US" sz="3200" b="1" dirty="0"/>
              <a:t>4. True or False? An edit made to a Duxbury print file changes the connected Duxbury braille file.</a:t>
            </a:r>
          </a:p>
          <a:p>
            <a:pPr marL="914400" indent="-515938">
              <a:spcAft>
                <a:spcPts val="600"/>
              </a:spcAft>
              <a:buNone/>
            </a:pPr>
            <a:r>
              <a:rPr lang="en-US" sz="3200" b="1" dirty="0"/>
              <a:t>A.</a:t>
            </a:r>
            <a:r>
              <a:rPr lang="en-US" sz="3200" dirty="0"/>
              <a:t> True</a:t>
            </a:r>
          </a:p>
          <a:p>
            <a:pPr marL="914400" indent="-515938">
              <a:spcAft>
                <a:spcPts val="600"/>
              </a:spcAft>
              <a:buNone/>
            </a:pPr>
            <a:r>
              <a:rPr lang="en-US" sz="3200" b="1" dirty="0">
                <a:highlight>
                  <a:srgbClr val="FFFF00"/>
                </a:highlight>
              </a:rPr>
              <a:t>*B.</a:t>
            </a:r>
            <a:r>
              <a:rPr lang="en-US" sz="3200" dirty="0">
                <a:highlight>
                  <a:srgbClr val="FFFF00"/>
                </a:highlight>
              </a:rPr>
              <a:t> False*</a:t>
            </a:r>
          </a:p>
        </p:txBody>
      </p:sp>
    </p:spTree>
    <p:extLst>
      <p:ext uri="{BB962C8B-B14F-4D97-AF65-F5344CB8AC3E}">
        <p14:creationId xmlns:p14="http://schemas.microsoft.com/office/powerpoint/2010/main" val="190672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EE8A2-3B24-4441-B079-02618C1143F9}"/>
              </a:ext>
            </a:extLst>
          </p:cNvPr>
          <p:cNvSpPr>
            <a:spLocks noGrp="1"/>
          </p:cNvSpPr>
          <p:nvPr>
            <p:ph type="title"/>
          </p:nvPr>
        </p:nvSpPr>
        <p:spPr/>
        <p:txBody>
          <a:bodyPr/>
          <a:lstStyle/>
          <a:p>
            <a:r>
              <a:rPr lang="en-US" dirty="0"/>
              <a:t>Poll Time! #1</a:t>
            </a:r>
          </a:p>
        </p:txBody>
      </p:sp>
      <p:sp>
        <p:nvSpPr>
          <p:cNvPr id="5" name="Text Placeholder 4">
            <a:extLst>
              <a:ext uri="{FF2B5EF4-FFF2-40B4-BE49-F238E27FC236}">
                <a16:creationId xmlns:a16="http://schemas.microsoft.com/office/drawing/2014/main" id="{B2DB6D64-1609-44B4-BE85-EB8A9CF033C4}"/>
              </a:ext>
            </a:extLst>
          </p:cNvPr>
          <p:cNvSpPr>
            <a:spLocks noGrp="1"/>
          </p:cNvSpPr>
          <p:nvPr>
            <p:ph type="body" sz="half" idx="2"/>
          </p:nvPr>
        </p:nvSpPr>
        <p:spPr/>
        <p:txBody>
          <a:bodyPr>
            <a:normAutofit/>
          </a:bodyPr>
          <a:lstStyle/>
          <a:p>
            <a:r>
              <a:rPr lang="en-US" sz="2800" dirty="0"/>
              <a:t>It is time for a poll/quiz!</a:t>
            </a:r>
          </a:p>
        </p:txBody>
      </p:sp>
      <p:pic>
        <p:nvPicPr>
          <p:cNvPr id="15" name="Picture Placeholder 14" descr="duck and duckling in water">
            <a:extLst>
              <a:ext uri="{FF2B5EF4-FFF2-40B4-BE49-F238E27FC236}">
                <a16:creationId xmlns:a16="http://schemas.microsoft.com/office/drawing/2014/main" id="{43AF6826-EC5E-4A2F-B058-FCC025AE2E44}"/>
              </a:ext>
            </a:extLst>
          </p:cNvPr>
          <p:cNvPicPr>
            <a:picLocks noGrp="1" noChangeAspect="1"/>
          </p:cNvPicPr>
          <p:nvPr>
            <p:ph type="pic" idx="1"/>
          </p:nvPr>
        </p:nvPicPr>
        <p:blipFill>
          <a:blip r:embed="rId2"/>
          <a:srcRect t="46" b="46"/>
          <a:stretch>
            <a:fillRect/>
          </a:stretch>
        </p:blipFill>
        <p:spPr/>
      </p:pic>
    </p:spTree>
    <p:extLst>
      <p:ext uri="{BB962C8B-B14F-4D97-AF65-F5344CB8AC3E}">
        <p14:creationId xmlns:p14="http://schemas.microsoft.com/office/powerpoint/2010/main" val="1766251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4E7B-628C-415C-9D5C-F710C459813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0AD1AE0-EBFE-4CEC-BD3F-A0C2D9D22FAF}"/>
              </a:ext>
            </a:extLst>
          </p:cNvPr>
          <p:cNvSpPr>
            <a:spLocks noGrp="1"/>
          </p:cNvSpPr>
          <p:nvPr>
            <p:ph idx="1"/>
          </p:nvPr>
        </p:nvSpPr>
        <p:spPr/>
        <p:txBody>
          <a:bodyPr/>
          <a:lstStyle/>
          <a:p>
            <a:pPr marL="514350" indent="-514350">
              <a:lnSpc>
                <a:spcPct val="100000"/>
              </a:lnSpc>
              <a:buAutoNum type="arabicPeriod"/>
            </a:pPr>
            <a:r>
              <a:rPr lang="en-US" dirty="0"/>
              <a:t>Explain that “DBT” stands for “Duxbury Braille Translator,” which is the main software product of the company “Duxbury” or “Duxbury Systems Inc.”</a:t>
            </a:r>
          </a:p>
          <a:p>
            <a:pPr marL="514350" indent="-514350">
              <a:lnSpc>
                <a:spcPct val="100000"/>
              </a:lnSpc>
              <a:buAutoNum type="arabicPeriod"/>
            </a:pPr>
            <a:r>
              <a:rPr lang="en-US" dirty="0"/>
              <a:t>Identify “choosing a template” as an inevitable part of making a document in DBT</a:t>
            </a:r>
          </a:p>
          <a:p>
            <a:pPr marL="514350" indent="-514350">
              <a:lnSpc>
                <a:spcPct val="100000"/>
              </a:lnSpc>
              <a:buAutoNum type="arabicPeriod"/>
            </a:pPr>
            <a:r>
              <a:rPr lang="en-US" dirty="0"/>
              <a:t>Explain that DBT’s braille file is separate from and not connected to DBT’s print file</a:t>
            </a:r>
          </a:p>
        </p:txBody>
      </p:sp>
    </p:spTree>
    <p:extLst>
      <p:ext uri="{BB962C8B-B14F-4D97-AF65-F5344CB8AC3E}">
        <p14:creationId xmlns:p14="http://schemas.microsoft.com/office/powerpoint/2010/main" val="2534139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DB3C-1223-47D2-AACD-CBFF195657C8}"/>
              </a:ext>
            </a:extLst>
          </p:cNvPr>
          <p:cNvSpPr>
            <a:spLocks noGrp="1"/>
          </p:cNvSpPr>
          <p:nvPr>
            <p:ph type="title"/>
          </p:nvPr>
        </p:nvSpPr>
        <p:spPr/>
        <p:txBody>
          <a:bodyPr/>
          <a:lstStyle/>
          <a:p>
            <a:r>
              <a:rPr lang="en-US" dirty="0"/>
              <a:t>Parts 2–4 of This Series</a:t>
            </a:r>
          </a:p>
        </p:txBody>
      </p:sp>
      <p:sp>
        <p:nvSpPr>
          <p:cNvPr id="3" name="Content Placeholder 2">
            <a:extLst>
              <a:ext uri="{FF2B5EF4-FFF2-40B4-BE49-F238E27FC236}">
                <a16:creationId xmlns:a16="http://schemas.microsoft.com/office/drawing/2014/main" id="{A561FCB5-0BC9-4B5F-98C0-BF5A7BB19883}"/>
              </a:ext>
            </a:extLst>
          </p:cNvPr>
          <p:cNvSpPr>
            <a:spLocks noGrp="1"/>
          </p:cNvSpPr>
          <p:nvPr>
            <p:ph idx="1"/>
          </p:nvPr>
        </p:nvSpPr>
        <p:spPr>
          <a:xfrm>
            <a:off x="838200" y="1825625"/>
            <a:ext cx="9529689" cy="3309083"/>
          </a:xfrm>
        </p:spPr>
        <p:txBody>
          <a:bodyPr>
            <a:normAutofit/>
          </a:bodyPr>
          <a:lstStyle/>
          <a:p>
            <a:pPr marL="514350" indent="-514350">
              <a:spcAft>
                <a:spcPts val="600"/>
              </a:spcAft>
              <a:buFont typeface="+mj-lt"/>
              <a:buAutoNum type="arabicPeriod" startAt="2"/>
            </a:pPr>
            <a:r>
              <a:rPr lang="en-US" sz="3200" dirty="0"/>
              <a:t>March 18, 2025: </a:t>
            </a:r>
            <a:r>
              <a:rPr lang="en-US" sz="3200" b="1" dirty="0"/>
              <a:t>Working In an Existing Document and Using Microsoft Word</a:t>
            </a:r>
          </a:p>
          <a:p>
            <a:pPr marL="514350" indent="-514350">
              <a:spcAft>
                <a:spcPts val="600"/>
              </a:spcAft>
              <a:buFont typeface="+mj-lt"/>
              <a:buAutoNum type="arabicPeriod" startAt="2"/>
            </a:pPr>
            <a:r>
              <a:rPr lang="en-US" sz="3200" dirty="0"/>
              <a:t>April 15, 2025: </a:t>
            </a:r>
            <a:r>
              <a:rPr lang="en-US" sz="3200" b="1" dirty="0"/>
              <a:t>Getting Good at Editing</a:t>
            </a:r>
          </a:p>
          <a:p>
            <a:pPr marL="514350" indent="-514350">
              <a:spcAft>
                <a:spcPts val="600"/>
              </a:spcAft>
              <a:buFont typeface="+mj-lt"/>
              <a:buAutoNum type="arabicPeriod" startAt="2"/>
            </a:pPr>
            <a:r>
              <a:rPr lang="en-US" sz="3200" dirty="0"/>
              <a:t>May 20, 2025: </a:t>
            </a:r>
            <a:r>
              <a:rPr lang="en-US" sz="3200" b="1" dirty="0"/>
              <a:t>Macros and Math</a:t>
            </a:r>
          </a:p>
        </p:txBody>
      </p:sp>
    </p:spTree>
    <p:extLst>
      <p:ext uri="{BB962C8B-B14F-4D97-AF65-F5344CB8AC3E}">
        <p14:creationId xmlns:p14="http://schemas.microsoft.com/office/powerpoint/2010/main" val="2171649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9860-C9FB-495E-AE69-4BC8F46C11B3}"/>
              </a:ext>
            </a:extLst>
          </p:cNvPr>
          <p:cNvSpPr>
            <a:spLocks noGrp="1"/>
          </p:cNvSpPr>
          <p:nvPr>
            <p:ph type="title"/>
          </p:nvPr>
        </p:nvSpPr>
        <p:spPr/>
        <p:txBody>
          <a:bodyPr>
            <a:normAutofit/>
          </a:bodyPr>
          <a:lstStyle/>
          <a:p>
            <a:r>
              <a:rPr lang="en-US" sz="4000" dirty="0"/>
              <a:t>Contact information</a:t>
            </a:r>
          </a:p>
        </p:txBody>
      </p:sp>
      <p:pic>
        <p:nvPicPr>
          <p:cNvPr id="8" name="Content Placeholder 7" descr="Kyle DeJute">
            <a:extLst>
              <a:ext uri="{FF2B5EF4-FFF2-40B4-BE49-F238E27FC236}">
                <a16:creationId xmlns:a16="http://schemas.microsoft.com/office/drawing/2014/main" id="{967CA0EF-D78E-4488-BB0F-8A5C976A2772}"/>
              </a:ext>
            </a:extLst>
          </p:cNvPr>
          <p:cNvPicPr>
            <a:picLocks noGrp="1" noChangeAspect="1"/>
          </p:cNvPicPr>
          <p:nvPr>
            <p:ph type="pic" idx="1"/>
          </p:nvPr>
        </p:nvPicPr>
        <p:blipFill rotWithShape="1">
          <a:blip r:embed="rId3"/>
          <a:srcRect t="11621" b="11621"/>
          <a:stretch/>
        </p:blipFill>
        <p:spPr/>
      </p:pic>
      <p:sp>
        <p:nvSpPr>
          <p:cNvPr id="3" name="Text Placeholder 2">
            <a:extLst>
              <a:ext uri="{FF2B5EF4-FFF2-40B4-BE49-F238E27FC236}">
                <a16:creationId xmlns:a16="http://schemas.microsoft.com/office/drawing/2014/main" id="{8AA0257B-8CF7-45A4-A636-0149E4EB01C3}"/>
              </a:ext>
            </a:extLst>
          </p:cNvPr>
          <p:cNvSpPr>
            <a:spLocks noGrp="1"/>
          </p:cNvSpPr>
          <p:nvPr>
            <p:ph type="body" sz="half" idx="2"/>
          </p:nvPr>
        </p:nvSpPr>
        <p:spPr>
          <a:xfrm>
            <a:off x="6665350" y="2283040"/>
            <a:ext cx="4858993" cy="590790"/>
          </a:xfrm>
        </p:spPr>
        <p:txBody>
          <a:bodyPr>
            <a:normAutofit/>
          </a:bodyPr>
          <a:lstStyle/>
          <a:p>
            <a:pPr marL="0" indent="0">
              <a:buNone/>
            </a:pPr>
            <a:r>
              <a:rPr lang="en-US" sz="2800" dirty="0"/>
              <a:t>Kyle DeJute, </a:t>
            </a:r>
            <a:r>
              <a:rPr lang="en-US" sz="2800" dirty="0">
                <a:hlinkClick r:id="rId4"/>
              </a:rPr>
              <a:t>kdejute@aph.org</a:t>
            </a:r>
            <a:endParaRPr lang="en-US" sz="2800" dirty="0"/>
          </a:p>
        </p:txBody>
      </p:sp>
    </p:spTree>
    <p:extLst>
      <p:ext uri="{BB962C8B-B14F-4D97-AF65-F5344CB8AC3E}">
        <p14:creationId xmlns:p14="http://schemas.microsoft.com/office/powerpoint/2010/main" val="3623063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9903-D418-4929-B47F-6959051BAB9F}"/>
              </a:ext>
            </a:extLst>
          </p:cNvPr>
          <p:cNvSpPr>
            <a:spLocks noGrp="1"/>
          </p:cNvSpPr>
          <p:nvPr>
            <p:ph type="title"/>
          </p:nvPr>
        </p:nvSpPr>
        <p:spPr>
          <a:xfrm>
            <a:off x="838200" y="365125"/>
            <a:ext cx="7627374" cy="1493172"/>
          </a:xfrm>
        </p:spPr>
        <p:txBody>
          <a:bodyPr/>
          <a:lstStyle/>
          <a:p>
            <a:r>
              <a:rPr lang="en-US" dirty="0"/>
              <a:t>How charming is the Duxbury opening image?!?</a:t>
            </a:r>
          </a:p>
        </p:txBody>
      </p:sp>
      <p:pic>
        <p:nvPicPr>
          <p:cNvPr id="5" name="Content Placeholder 4" descr="A pc with eyes, a toothy smile, and one hand reads braille on paper coming from an embosser next to the pc. The pc tower has a funnel on its top and an exhaust pipe puffing out smoke on its side. A white flying duck has a book in its beak, and two other books are tumbling into the tower's funnel.">
            <a:extLst>
              <a:ext uri="{FF2B5EF4-FFF2-40B4-BE49-F238E27FC236}">
                <a16:creationId xmlns:a16="http://schemas.microsoft.com/office/drawing/2014/main" id="{70E30AE3-E91C-4839-A34A-9B7A8C99FDAF}"/>
              </a:ext>
            </a:extLst>
          </p:cNvPr>
          <p:cNvPicPr>
            <a:picLocks noGrp="1" noChangeAspect="1"/>
          </p:cNvPicPr>
          <p:nvPr>
            <p:ph idx="1"/>
          </p:nvPr>
        </p:nvPicPr>
        <p:blipFill>
          <a:blip r:embed="rId2"/>
          <a:stretch>
            <a:fillRect/>
          </a:stretch>
        </p:blipFill>
        <p:spPr>
          <a:xfrm>
            <a:off x="2843765" y="1858297"/>
            <a:ext cx="6236882" cy="3948319"/>
          </a:xfrm>
          <a:ln w="12700">
            <a:solidFill>
              <a:schemeClr val="tx1"/>
            </a:solidFill>
          </a:ln>
        </p:spPr>
      </p:pic>
    </p:spTree>
    <p:extLst>
      <p:ext uri="{BB962C8B-B14F-4D97-AF65-F5344CB8AC3E}">
        <p14:creationId xmlns:p14="http://schemas.microsoft.com/office/powerpoint/2010/main" val="2797941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61AB4-DDBD-46A8-B038-93B71096A0CB}"/>
              </a:ext>
            </a:extLst>
          </p:cNvPr>
          <p:cNvSpPr>
            <a:spLocks noGrp="1"/>
          </p:cNvSpPr>
          <p:nvPr>
            <p:ph type="ctrTitle"/>
          </p:nvPr>
        </p:nvSpPr>
        <p:spPr/>
        <p:txBody>
          <a:bodyPr/>
          <a:lstStyle/>
          <a:p>
            <a:r>
              <a:rPr lang="en-US" dirty="0"/>
              <a:t>BONUS CONTENT</a:t>
            </a:r>
          </a:p>
        </p:txBody>
      </p:sp>
      <p:sp>
        <p:nvSpPr>
          <p:cNvPr id="4" name="Subtitle 3">
            <a:extLst>
              <a:ext uri="{FF2B5EF4-FFF2-40B4-BE49-F238E27FC236}">
                <a16:creationId xmlns:a16="http://schemas.microsoft.com/office/drawing/2014/main" id="{314C4F37-A6FF-479D-B49E-1311D3AF0D40}"/>
              </a:ext>
            </a:extLst>
          </p:cNvPr>
          <p:cNvSpPr>
            <a:spLocks noGrp="1"/>
          </p:cNvSpPr>
          <p:nvPr>
            <p:ph type="subTitle" idx="1"/>
          </p:nvPr>
        </p:nvSpPr>
        <p:spPr>
          <a:xfrm>
            <a:off x="1524000" y="3602038"/>
            <a:ext cx="9144000" cy="512762"/>
          </a:xfrm>
        </p:spPr>
        <p:txBody>
          <a:bodyPr>
            <a:normAutofit/>
          </a:bodyPr>
          <a:lstStyle/>
          <a:p>
            <a:r>
              <a:rPr lang="en-US" dirty="0"/>
              <a:t>Some Questions and Suggestions From “Foundations of Duxbury,” 2022</a:t>
            </a:r>
          </a:p>
        </p:txBody>
      </p:sp>
    </p:spTree>
    <p:extLst>
      <p:ext uri="{BB962C8B-B14F-4D97-AF65-F5344CB8AC3E}">
        <p14:creationId xmlns:p14="http://schemas.microsoft.com/office/powerpoint/2010/main" val="2011141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81ADB-04DF-4B91-9822-0170B7167056}"/>
              </a:ext>
            </a:extLst>
          </p:cNvPr>
          <p:cNvSpPr>
            <a:spLocks noGrp="1"/>
          </p:cNvSpPr>
          <p:nvPr>
            <p:ph type="ctrTitle"/>
          </p:nvPr>
        </p:nvSpPr>
        <p:spPr/>
        <p:txBody>
          <a:bodyPr/>
          <a:lstStyle/>
          <a:p>
            <a:r>
              <a:rPr lang="en-US" dirty="0"/>
              <a:t>Is there a template for a double-spaced document?</a:t>
            </a:r>
          </a:p>
        </p:txBody>
      </p:sp>
    </p:spTree>
    <p:extLst>
      <p:ext uri="{BB962C8B-B14F-4D97-AF65-F5344CB8AC3E}">
        <p14:creationId xmlns:p14="http://schemas.microsoft.com/office/powerpoint/2010/main" val="495422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80A1-8DF2-4858-8B1C-9F70E4945F41}"/>
              </a:ext>
            </a:extLst>
          </p:cNvPr>
          <p:cNvSpPr>
            <a:spLocks noGrp="1"/>
          </p:cNvSpPr>
          <p:nvPr>
            <p:ph type="title"/>
          </p:nvPr>
        </p:nvSpPr>
        <p:spPr/>
        <p:txBody>
          <a:bodyPr>
            <a:normAutofit/>
          </a:bodyPr>
          <a:lstStyle/>
          <a:p>
            <a:r>
              <a:rPr lang="en-US" sz="4000" dirty="0"/>
              <a:t>Codes to Start and Stop Double Spacing</a:t>
            </a:r>
          </a:p>
        </p:txBody>
      </p:sp>
      <p:sp>
        <p:nvSpPr>
          <p:cNvPr id="3" name="Content Placeholder 2">
            <a:extLst>
              <a:ext uri="{FF2B5EF4-FFF2-40B4-BE49-F238E27FC236}">
                <a16:creationId xmlns:a16="http://schemas.microsoft.com/office/drawing/2014/main" id="{A14DF6D3-417E-416D-BF79-032445873B6B}"/>
              </a:ext>
            </a:extLst>
          </p:cNvPr>
          <p:cNvSpPr>
            <a:spLocks noGrp="1"/>
          </p:cNvSpPr>
          <p:nvPr>
            <p:ph idx="1"/>
          </p:nvPr>
        </p:nvSpPr>
        <p:spPr/>
        <p:txBody>
          <a:bodyPr/>
          <a:lstStyle/>
          <a:p>
            <a:pPr marL="0" indent="0">
              <a:lnSpc>
                <a:spcPct val="100000"/>
              </a:lnSpc>
              <a:buNone/>
            </a:pPr>
            <a:r>
              <a:rPr lang="en-US" dirty="0"/>
              <a:t>If you have a document that needs to be double-spaced, I might suggest the DBT code “svsbl1” at the beginning your document.</a:t>
            </a:r>
          </a:p>
          <a:p>
            <a:pPr marL="0" indent="0">
              <a:lnSpc>
                <a:spcPct val="100000"/>
              </a:lnSpc>
              <a:buNone/>
            </a:pPr>
            <a:r>
              <a:rPr lang="en-US" dirty="0"/>
              <a:t>The code “svsbl0” sets single-spacing.</a:t>
            </a:r>
          </a:p>
        </p:txBody>
      </p:sp>
    </p:spTree>
    <p:extLst>
      <p:ext uri="{BB962C8B-B14F-4D97-AF65-F5344CB8AC3E}">
        <p14:creationId xmlns:p14="http://schemas.microsoft.com/office/powerpoint/2010/main" val="3513508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5BEB-E622-41FA-9DB7-860798FF084E}"/>
              </a:ext>
            </a:extLst>
          </p:cNvPr>
          <p:cNvSpPr>
            <a:spLocks noGrp="1"/>
          </p:cNvSpPr>
          <p:nvPr>
            <p:ph type="title"/>
          </p:nvPr>
        </p:nvSpPr>
        <p:spPr/>
        <p:txBody>
          <a:bodyPr/>
          <a:lstStyle/>
          <a:p>
            <a:r>
              <a:rPr lang="en-US" dirty="0"/>
              <a:t>How to Insert the Double-Spacing Code</a:t>
            </a:r>
          </a:p>
        </p:txBody>
      </p:sp>
      <p:sp>
        <p:nvSpPr>
          <p:cNvPr id="3" name="Content Placeholder 2">
            <a:extLst>
              <a:ext uri="{FF2B5EF4-FFF2-40B4-BE49-F238E27FC236}">
                <a16:creationId xmlns:a16="http://schemas.microsoft.com/office/drawing/2014/main" id="{7BB08E97-4915-4402-8727-9F8D5C8FF019}"/>
              </a:ext>
            </a:extLst>
          </p:cNvPr>
          <p:cNvSpPr>
            <a:spLocks noGrp="1"/>
          </p:cNvSpPr>
          <p:nvPr>
            <p:ph idx="1"/>
          </p:nvPr>
        </p:nvSpPr>
        <p:spPr>
          <a:xfrm>
            <a:off x="838200" y="1825625"/>
            <a:ext cx="9361868" cy="3722559"/>
          </a:xfrm>
        </p:spPr>
        <p:txBody>
          <a:bodyPr/>
          <a:lstStyle/>
          <a:p>
            <a:pPr marL="0" indent="0">
              <a:spcAft>
                <a:spcPts val="1200"/>
              </a:spcAft>
              <a:buNone/>
            </a:pPr>
            <a:r>
              <a:rPr lang="en-US" dirty="0"/>
              <a:t>You can insert the code “svsbl1” in Duxbury:</a:t>
            </a:r>
          </a:p>
          <a:p>
            <a:r>
              <a:rPr lang="en-US" dirty="0"/>
              <a:t>via the dialog box that comes up when you press Ctrl+[ or F9</a:t>
            </a:r>
          </a:p>
          <a:p>
            <a:r>
              <a:rPr lang="en-US" dirty="0"/>
              <a:t>with the keyboard shortcut Shift+F2</a:t>
            </a:r>
          </a:p>
          <a:p>
            <a:r>
              <a:rPr lang="en-US" dirty="0"/>
              <a:t>via the “Layout” dropdown menu Layout &gt; Line Codes &gt; Double Spacing</a:t>
            </a:r>
          </a:p>
          <a:p>
            <a:endParaRPr lang="en-US" dirty="0"/>
          </a:p>
          <a:p>
            <a:pPr marL="0" indent="0">
              <a:buNone/>
            </a:pPr>
            <a:endParaRPr lang="en-US" dirty="0"/>
          </a:p>
        </p:txBody>
      </p:sp>
    </p:spTree>
    <p:extLst>
      <p:ext uri="{BB962C8B-B14F-4D97-AF65-F5344CB8AC3E}">
        <p14:creationId xmlns:p14="http://schemas.microsoft.com/office/powerpoint/2010/main" val="120909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29C8-15B4-4581-8E77-0876F6F3B4DC}"/>
              </a:ext>
            </a:extLst>
          </p:cNvPr>
          <p:cNvSpPr>
            <a:spLocks noGrp="1"/>
          </p:cNvSpPr>
          <p:nvPr>
            <p:ph type="title"/>
          </p:nvPr>
        </p:nvSpPr>
        <p:spPr/>
        <p:txBody>
          <a:bodyPr/>
          <a:lstStyle/>
          <a:p>
            <a:r>
              <a:rPr lang="en-US" dirty="0"/>
              <a:t>Creating a Template for Double Spacing</a:t>
            </a:r>
          </a:p>
        </p:txBody>
      </p:sp>
      <p:sp>
        <p:nvSpPr>
          <p:cNvPr id="3" name="Content Placeholder 2">
            <a:extLst>
              <a:ext uri="{FF2B5EF4-FFF2-40B4-BE49-F238E27FC236}">
                <a16:creationId xmlns:a16="http://schemas.microsoft.com/office/drawing/2014/main" id="{C5AB3B99-F3C1-4550-BE01-AFD8DC845271}"/>
              </a:ext>
            </a:extLst>
          </p:cNvPr>
          <p:cNvSpPr>
            <a:spLocks noGrp="1"/>
          </p:cNvSpPr>
          <p:nvPr>
            <p:ph idx="1"/>
          </p:nvPr>
        </p:nvSpPr>
        <p:spPr/>
        <p:txBody>
          <a:bodyPr/>
          <a:lstStyle/>
          <a:p>
            <a:pPr marL="0" indent="0">
              <a:lnSpc>
                <a:spcPct val="100000"/>
              </a:lnSpc>
              <a:buNone/>
            </a:pPr>
            <a:r>
              <a:rPr lang="en-US" dirty="0"/>
              <a:t>If you want to get really fancy efficient, you could create a template. In their documentation, Duxbury has a </a:t>
            </a:r>
            <a:r>
              <a:rPr lang="en-US" dirty="0">
                <a:hlinkClick r:id="rId2"/>
              </a:rPr>
              <a:t>page on creating your own template</a:t>
            </a:r>
            <a:r>
              <a:rPr lang="en-US" dirty="0"/>
              <a:t>. Please remember that if you create a new template, it is really helpful to name it in a way that </a:t>
            </a:r>
            <a:r>
              <a:rPr lang="en-US" b="1" dirty="0"/>
              <a:t>1)</a:t>
            </a:r>
            <a:r>
              <a:rPr lang="en-US" dirty="0"/>
              <a:t> does not replace a native Duxbury template and </a:t>
            </a:r>
            <a:r>
              <a:rPr lang="en-US" b="1" dirty="0"/>
              <a:t>2)</a:t>
            </a:r>
            <a:r>
              <a:rPr lang="en-US" dirty="0"/>
              <a:t> includes the name of the template on which it is based (e.g., “English (UEB) - BANA, double-space”)</a:t>
            </a:r>
          </a:p>
        </p:txBody>
      </p:sp>
    </p:spTree>
    <p:extLst>
      <p:ext uri="{BB962C8B-B14F-4D97-AF65-F5344CB8AC3E}">
        <p14:creationId xmlns:p14="http://schemas.microsoft.com/office/powerpoint/2010/main" val="2508069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B21A4-CE97-49C7-B010-8A6135E08ED9}"/>
              </a:ext>
            </a:extLst>
          </p:cNvPr>
          <p:cNvSpPr>
            <a:spLocks noGrp="1"/>
          </p:cNvSpPr>
          <p:nvPr>
            <p:ph type="ctrTitle"/>
          </p:nvPr>
        </p:nvSpPr>
        <p:spPr/>
        <p:txBody>
          <a:bodyPr/>
          <a:lstStyle/>
          <a:p>
            <a:r>
              <a:rPr lang="en-US" dirty="0"/>
              <a:t>Is there an “uncontracted” template?</a:t>
            </a:r>
          </a:p>
        </p:txBody>
      </p:sp>
    </p:spTree>
    <p:extLst>
      <p:ext uri="{BB962C8B-B14F-4D97-AF65-F5344CB8AC3E}">
        <p14:creationId xmlns:p14="http://schemas.microsoft.com/office/powerpoint/2010/main" val="13702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4E7B-628C-415C-9D5C-F710C4598136}"/>
              </a:ext>
            </a:extLst>
          </p:cNvPr>
          <p:cNvSpPr>
            <a:spLocks noGrp="1"/>
          </p:cNvSpPr>
          <p:nvPr>
            <p:ph type="title"/>
          </p:nvPr>
        </p:nvSpPr>
        <p:spPr/>
        <p:txBody>
          <a:bodyPr/>
          <a:lstStyle/>
          <a:p>
            <a:r>
              <a:rPr lang="en-US" dirty="0"/>
              <a:t>Poll One!</a:t>
            </a:r>
          </a:p>
        </p:txBody>
      </p:sp>
      <p:sp>
        <p:nvSpPr>
          <p:cNvPr id="3" name="Content Placeholder 2">
            <a:extLst>
              <a:ext uri="{FF2B5EF4-FFF2-40B4-BE49-F238E27FC236}">
                <a16:creationId xmlns:a16="http://schemas.microsoft.com/office/drawing/2014/main" id="{80AD1AE0-EBFE-4CEC-BD3F-A0C2D9D22FAF}"/>
              </a:ext>
            </a:extLst>
          </p:cNvPr>
          <p:cNvSpPr>
            <a:spLocks noGrp="1"/>
          </p:cNvSpPr>
          <p:nvPr>
            <p:ph idx="1"/>
          </p:nvPr>
        </p:nvSpPr>
        <p:spPr/>
        <p:txBody>
          <a:bodyPr>
            <a:normAutofit/>
          </a:bodyPr>
          <a:lstStyle/>
          <a:p>
            <a:pPr marL="463550" indent="-463550">
              <a:spcAft>
                <a:spcPts val="1200"/>
              </a:spcAft>
              <a:buNone/>
            </a:pPr>
            <a:r>
              <a:rPr lang="en-US" sz="3200" b="1" dirty="0"/>
              <a:t>1. What does DBT stand for?</a:t>
            </a:r>
          </a:p>
          <a:p>
            <a:pPr marL="914400" indent="-515938">
              <a:spcAft>
                <a:spcPts val="600"/>
              </a:spcAft>
              <a:buNone/>
            </a:pPr>
            <a:r>
              <a:rPr lang="en-US" sz="3200" b="1" dirty="0"/>
              <a:t>A.</a:t>
            </a:r>
            <a:r>
              <a:rPr lang="en-US" sz="3200" dirty="0"/>
              <a:t> Digital Braille Translator</a:t>
            </a:r>
          </a:p>
          <a:p>
            <a:pPr marL="914400" indent="-515938">
              <a:spcAft>
                <a:spcPts val="600"/>
              </a:spcAft>
              <a:buNone/>
            </a:pPr>
            <a:r>
              <a:rPr lang="en-US" sz="3200" b="1" dirty="0"/>
              <a:t>B.</a:t>
            </a:r>
            <a:r>
              <a:rPr lang="en-US" sz="3200" dirty="0"/>
              <a:t> Dux Braille Time</a:t>
            </a:r>
          </a:p>
          <a:p>
            <a:pPr marL="914400" indent="-515938">
              <a:spcAft>
                <a:spcPts val="600"/>
              </a:spcAft>
              <a:buNone/>
            </a:pPr>
            <a:r>
              <a:rPr lang="en-US" sz="3200" b="1" dirty="0"/>
              <a:t>C.</a:t>
            </a:r>
            <a:r>
              <a:rPr lang="en-US" sz="3200" dirty="0"/>
              <a:t> Duxbury Braille Translator</a:t>
            </a:r>
          </a:p>
          <a:p>
            <a:pPr marL="914400" indent="-515938">
              <a:spcAft>
                <a:spcPts val="600"/>
              </a:spcAft>
              <a:buNone/>
            </a:pPr>
            <a:r>
              <a:rPr lang="en-US" sz="3200" b="1" dirty="0"/>
              <a:t>D.</a:t>
            </a:r>
            <a:r>
              <a:rPr lang="en-US" sz="3200" dirty="0"/>
              <a:t> Duxbury Systems Inc.</a:t>
            </a:r>
          </a:p>
        </p:txBody>
      </p:sp>
    </p:spTree>
    <p:extLst>
      <p:ext uri="{BB962C8B-B14F-4D97-AF65-F5344CB8AC3E}">
        <p14:creationId xmlns:p14="http://schemas.microsoft.com/office/powerpoint/2010/main" val="3193141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80A1-8DF2-4858-8B1C-9F70E4945F41}"/>
              </a:ext>
            </a:extLst>
          </p:cNvPr>
          <p:cNvSpPr>
            <a:spLocks noGrp="1"/>
          </p:cNvSpPr>
          <p:nvPr>
            <p:ph type="title"/>
          </p:nvPr>
        </p:nvSpPr>
        <p:spPr/>
        <p:txBody>
          <a:bodyPr>
            <a:normAutofit/>
          </a:bodyPr>
          <a:lstStyle/>
          <a:p>
            <a:r>
              <a:rPr lang="en-US" sz="4000" dirty="0"/>
              <a:t>Codes to Uncontract and Contract</a:t>
            </a:r>
          </a:p>
        </p:txBody>
      </p:sp>
      <p:sp>
        <p:nvSpPr>
          <p:cNvPr id="3" name="Content Placeholder 2">
            <a:extLst>
              <a:ext uri="{FF2B5EF4-FFF2-40B4-BE49-F238E27FC236}">
                <a16:creationId xmlns:a16="http://schemas.microsoft.com/office/drawing/2014/main" id="{A14DF6D3-417E-416D-BF79-032445873B6B}"/>
              </a:ext>
            </a:extLst>
          </p:cNvPr>
          <p:cNvSpPr>
            <a:spLocks noGrp="1"/>
          </p:cNvSpPr>
          <p:nvPr>
            <p:ph idx="1"/>
          </p:nvPr>
        </p:nvSpPr>
        <p:spPr/>
        <p:txBody>
          <a:bodyPr/>
          <a:lstStyle/>
          <a:p>
            <a:pPr marL="0" indent="0">
              <a:lnSpc>
                <a:spcPct val="100000"/>
              </a:lnSpc>
              <a:buNone/>
            </a:pPr>
            <a:r>
              <a:rPr lang="en-US" dirty="0"/>
              <a:t>If you have an entire document that needs to be uncontracted, please let me suggest the DBT code “g1” at the beginning of your document. Or the codes “tx” and then “g1”</a:t>
            </a:r>
          </a:p>
          <a:p>
            <a:pPr marL="0" indent="0">
              <a:lnSpc>
                <a:spcPct val="100000"/>
              </a:lnSpc>
              <a:buNone/>
            </a:pPr>
            <a:r>
              <a:rPr lang="en-US" dirty="0"/>
              <a:t>The code combination “tx” and “g2” (or keyboard shortcut Alt+2) turns contractions back on within the file.</a:t>
            </a:r>
          </a:p>
        </p:txBody>
      </p:sp>
    </p:spTree>
    <p:extLst>
      <p:ext uri="{BB962C8B-B14F-4D97-AF65-F5344CB8AC3E}">
        <p14:creationId xmlns:p14="http://schemas.microsoft.com/office/powerpoint/2010/main" val="707007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5BEB-E622-41FA-9DB7-860798FF084E}"/>
              </a:ext>
            </a:extLst>
          </p:cNvPr>
          <p:cNvSpPr>
            <a:spLocks noGrp="1"/>
          </p:cNvSpPr>
          <p:nvPr>
            <p:ph type="title"/>
          </p:nvPr>
        </p:nvSpPr>
        <p:spPr/>
        <p:txBody>
          <a:bodyPr/>
          <a:lstStyle/>
          <a:p>
            <a:r>
              <a:rPr lang="en-US" dirty="0"/>
              <a:t>How to Insert a Code for Uncontracting</a:t>
            </a:r>
          </a:p>
        </p:txBody>
      </p:sp>
      <p:sp>
        <p:nvSpPr>
          <p:cNvPr id="3" name="Content Placeholder 2">
            <a:extLst>
              <a:ext uri="{FF2B5EF4-FFF2-40B4-BE49-F238E27FC236}">
                <a16:creationId xmlns:a16="http://schemas.microsoft.com/office/drawing/2014/main" id="{7BB08E97-4915-4402-8727-9F8D5C8FF019}"/>
              </a:ext>
            </a:extLst>
          </p:cNvPr>
          <p:cNvSpPr>
            <a:spLocks noGrp="1"/>
          </p:cNvSpPr>
          <p:nvPr>
            <p:ph idx="1"/>
          </p:nvPr>
        </p:nvSpPr>
        <p:spPr>
          <a:xfrm>
            <a:off x="838200" y="1825625"/>
            <a:ext cx="9361868" cy="3722559"/>
          </a:xfrm>
        </p:spPr>
        <p:txBody>
          <a:bodyPr/>
          <a:lstStyle/>
          <a:p>
            <a:pPr marL="0" indent="0">
              <a:spcAft>
                <a:spcPts val="1200"/>
              </a:spcAft>
              <a:buNone/>
            </a:pPr>
            <a:r>
              <a:rPr lang="en-US" dirty="0"/>
              <a:t>You can insert the code “g1” in Duxbury:</a:t>
            </a:r>
          </a:p>
          <a:p>
            <a:r>
              <a:rPr lang="en-US" dirty="0"/>
              <a:t>via the dialog box that comes up when you press Ctrl+[ or F9</a:t>
            </a:r>
          </a:p>
          <a:p>
            <a:r>
              <a:rPr lang="en-US" dirty="0"/>
              <a:t>with the keyboard shortcut Alt+1</a:t>
            </a:r>
          </a:p>
          <a:p>
            <a:r>
              <a:rPr lang="en-US" dirty="0"/>
              <a:t>via the “Layout” dropdown menu Layout &gt; Translation Codes &gt; Grade 1</a:t>
            </a:r>
          </a:p>
          <a:p>
            <a:pPr marL="0" indent="0">
              <a:buNone/>
            </a:pPr>
            <a:endParaRPr lang="en-US" dirty="0"/>
          </a:p>
        </p:txBody>
      </p:sp>
    </p:spTree>
    <p:extLst>
      <p:ext uri="{BB962C8B-B14F-4D97-AF65-F5344CB8AC3E}">
        <p14:creationId xmlns:p14="http://schemas.microsoft.com/office/powerpoint/2010/main" val="298394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4E7B-628C-415C-9D5C-F710C4598136}"/>
              </a:ext>
            </a:extLst>
          </p:cNvPr>
          <p:cNvSpPr>
            <a:spLocks noGrp="1"/>
          </p:cNvSpPr>
          <p:nvPr>
            <p:ph type="title"/>
          </p:nvPr>
        </p:nvSpPr>
        <p:spPr/>
        <p:txBody>
          <a:bodyPr/>
          <a:lstStyle/>
          <a:p>
            <a:r>
              <a:rPr lang="en-US" dirty="0"/>
              <a:t>Poll One, the Answer!</a:t>
            </a:r>
          </a:p>
        </p:txBody>
      </p:sp>
      <p:sp>
        <p:nvSpPr>
          <p:cNvPr id="3" name="Content Placeholder 2">
            <a:extLst>
              <a:ext uri="{FF2B5EF4-FFF2-40B4-BE49-F238E27FC236}">
                <a16:creationId xmlns:a16="http://schemas.microsoft.com/office/drawing/2014/main" id="{80AD1AE0-EBFE-4CEC-BD3F-A0C2D9D22FAF}"/>
              </a:ext>
            </a:extLst>
          </p:cNvPr>
          <p:cNvSpPr>
            <a:spLocks noGrp="1"/>
          </p:cNvSpPr>
          <p:nvPr>
            <p:ph idx="1"/>
          </p:nvPr>
        </p:nvSpPr>
        <p:spPr/>
        <p:txBody>
          <a:bodyPr>
            <a:normAutofit/>
          </a:bodyPr>
          <a:lstStyle/>
          <a:p>
            <a:pPr marL="463550" indent="-463550">
              <a:spcAft>
                <a:spcPts val="1200"/>
              </a:spcAft>
              <a:buNone/>
            </a:pPr>
            <a:r>
              <a:rPr lang="en-US" sz="3200" b="1" dirty="0"/>
              <a:t>1. What does DBT stand for?</a:t>
            </a:r>
          </a:p>
          <a:p>
            <a:pPr marL="914400" indent="-515938">
              <a:spcAft>
                <a:spcPts val="600"/>
              </a:spcAft>
              <a:buNone/>
            </a:pPr>
            <a:r>
              <a:rPr lang="en-US" sz="3200" b="1" dirty="0"/>
              <a:t>A.</a:t>
            </a:r>
            <a:r>
              <a:rPr lang="en-US" sz="3200" dirty="0"/>
              <a:t> Digital Braille Translator</a:t>
            </a:r>
          </a:p>
          <a:p>
            <a:pPr marL="914400" indent="-515938">
              <a:spcAft>
                <a:spcPts val="600"/>
              </a:spcAft>
              <a:buNone/>
            </a:pPr>
            <a:r>
              <a:rPr lang="en-US" sz="3200" b="1" dirty="0"/>
              <a:t>B.</a:t>
            </a:r>
            <a:r>
              <a:rPr lang="en-US" sz="3200" dirty="0"/>
              <a:t> Dux Braille Time</a:t>
            </a:r>
          </a:p>
          <a:p>
            <a:pPr marL="914400" indent="-515938">
              <a:spcAft>
                <a:spcPts val="600"/>
              </a:spcAft>
              <a:buNone/>
            </a:pPr>
            <a:r>
              <a:rPr lang="en-US" sz="3200" b="1" dirty="0">
                <a:highlight>
                  <a:srgbClr val="FFFF00"/>
                </a:highlight>
              </a:rPr>
              <a:t>*C.</a:t>
            </a:r>
            <a:r>
              <a:rPr lang="en-US" sz="3200" dirty="0">
                <a:highlight>
                  <a:srgbClr val="FFFF00"/>
                </a:highlight>
              </a:rPr>
              <a:t> Duxbury Braille Translator*</a:t>
            </a:r>
          </a:p>
          <a:p>
            <a:pPr marL="914400" indent="-515938">
              <a:spcAft>
                <a:spcPts val="600"/>
              </a:spcAft>
              <a:buNone/>
            </a:pPr>
            <a:r>
              <a:rPr lang="en-US" sz="3200" b="1" dirty="0"/>
              <a:t>D.</a:t>
            </a:r>
            <a:r>
              <a:rPr lang="en-US" sz="3200" dirty="0"/>
              <a:t> Duxbury Systems Inc.</a:t>
            </a:r>
          </a:p>
        </p:txBody>
      </p:sp>
    </p:spTree>
    <p:extLst>
      <p:ext uri="{BB962C8B-B14F-4D97-AF65-F5344CB8AC3E}">
        <p14:creationId xmlns:p14="http://schemas.microsoft.com/office/powerpoint/2010/main" val="94048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90F2-2410-4863-A32A-4CC9C4315D9C}"/>
              </a:ext>
            </a:extLst>
          </p:cNvPr>
          <p:cNvSpPr>
            <a:spLocks noGrp="1"/>
          </p:cNvSpPr>
          <p:nvPr>
            <p:ph type="title"/>
          </p:nvPr>
        </p:nvSpPr>
        <p:spPr>
          <a:xfrm>
            <a:off x="838200" y="365126"/>
            <a:ext cx="10515600" cy="977222"/>
          </a:xfrm>
        </p:spPr>
        <p:txBody>
          <a:bodyPr/>
          <a:lstStyle/>
          <a:p>
            <a:r>
              <a:rPr lang="en-US" dirty="0"/>
              <a:t>Duxbury Website</a:t>
            </a:r>
          </a:p>
        </p:txBody>
      </p:sp>
      <p:pic>
        <p:nvPicPr>
          <p:cNvPr id="5" name="Content Placeholder 4" descr="Duxbury Systems website">
            <a:extLst>
              <a:ext uri="{FF2B5EF4-FFF2-40B4-BE49-F238E27FC236}">
                <a16:creationId xmlns:a16="http://schemas.microsoft.com/office/drawing/2014/main" id="{08EB5B87-A707-4F6D-B136-1F26092050E4}"/>
              </a:ext>
            </a:extLst>
          </p:cNvPr>
          <p:cNvPicPr>
            <a:picLocks noGrp="1" noChangeAspect="1"/>
          </p:cNvPicPr>
          <p:nvPr>
            <p:ph sz="half" idx="1"/>
          </p:nvPr>
        </p:nvPicPr>
        <p:blipFill>
          <a:blip r:embed="rId2"/>
          <a:stretch>
            <a:fillRect/>
          </a:stretch>
        </p:blipFill>
        <p:spPr>
          <a:xfrm>
            <a:off x="2133599" y="2351313"/>
            <a:ext cx="7997371" cy="3770355"/>
          </a:xfrm>
          <a:ln w="12700">
            <a:solidFill>
              <a:schemeClr val="tx1"/>
            </a:solidFill>
          </a:ln>
        </p:spPr>
      </p:pic>
      <p:sp>
        <p:nvSpPr>
          <p:cNvPr id="6" name="Content Placeholder 5">
            <a:extLst>
              <a:ext uri="{FF2B5EF4-FFF2-40B4-BE49-F238E27FC236}">
                <a16:creationId xmlns:a16="http://schemas.microsoft.com/office/drawing/2014/main" id="{22B217C4-9769-4F66-A5B4-014671E1E596}"/>
              </a:ext>
            </a:extLst>
          </p:cNvPr>
          <p:cNvSpPr>
            <a:spLocks noGrp="1"/>
          </p:cNvSpPr>
          <p:nvPr>
            <p:ph sz="half" idx="2"/>
          </p:nvPr>
        </p:nvSpPr>
        <p:spPr>
          <a:xfrm>
            <a:off x="914400" y="1516517"/>
            <a:ext cx="5820229" cy="660626"/>
          </a:xfrm>
        </p:spPr>
        <p:txBody>
          <a:bodyPr/>
          <a:lstStyle/>
          <a:p>
            <a:pPr marL="0" indent="0">
              <a:buNone/>
            </a:pPr>
            <a:r>
              <a:rPr lang="en-US" dirty="0">
                <a:hlinkClick r:id="rId3"/>
              </a:rPr>
              <a:t>https://www.DuxburySystems.com/</a:t>
            </a:r>
            <a:endParaRPr lang="en-US" dirty="0"/>
          </a:p>
        </p:txBody>
      </p:sp>
    </p:spTree>
    <p:extLst>
      <p:ext uri="{BB962C8B-B14F-4D97-AF65-F5344CB8AC3E}">
        <p14:creationId xmlns:p14="http://schemas.microsoft.com/office/powerpoint/2010/main" val="334710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44BC-E6B7-43B6-AE31-E6E65CE73A04}"/>
              </a:ext>
            </a:extLst>
          </p:cNvPr>
          <p:cNvSpPr>
            <a:spLocks noGrp="1"/>
          </p:cNvSpPr>
          <p:nvPr>
            <p:ph type="ctrTitle"/>
          </p:nvPr>
        </p:nvSpPr>
        <p:spPr/>
        <p:txBody>
          <a:bodyPr/>
          <a:lstStyle/>
          <a:p>
            <a:r>
              <a:rPr lang="en-US" dirty="0"/>
              <a:t>Opening the Program</a:t>
            </a:r>
          </a:p>
        </p:txBody>
      </p:sp>
    </p:spTree>
    <p:extLst>
      <p:ext uri="{BB962C8B-B14F-4D97-AF65-F5344CB8AC3E}">
        <p14:creationId xmlns:p14="http://schemas.microsoft.com/office/powerpoint/2010/main" val="129867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3492-DA26-4507-98E0-D2AC22229670}"/>
              </a:ext>
            </a:extLst>
          </p:cNvPr>
          <p:cNvSpPr>
            <a:spLocks noGrp="1"/>
          </p:cNvSpPr>
          <p:nvPr>
            <p:ph type="title"/>
          </p:nvPr>
        </p:nvSpPr>
        <p:spPr/>
        <p:txBody>
          <a:bodyPr/>
          <a:lstStyle/>
          <a:p>
            <a:r>
              <a:rPr lang="en-US" dirty="0"/>
              <a:t>DBT Icons</a:t>
            </a:r>
          </a:p>
        </p:txBody>
      </p:sp>
      <p:sp>
        <p:nvSpPr>
          <p:cNvPr id="11" name="Text Placeholder 10">
            <a:extLst>
              <a:ext uri="{FF2B5EF4-FFF2-40B4-BE49-F238E27FC236}">
                <a16:creationId xmlns:a16="http://schemas.microsoft.com/office/drawing/2014/main" id="{4964927C-6F07-4897-BC44-5AADB9492549}"/>
              </a:ext>
            </a:extLst>
          </p:cNvPr>
          <p:cNvSpPr>
            <a:spLocks noGrp="1"/>
          </p:cNvSpPr>
          <p:nvPr>
            <p:ph type="body" idx="1"/>
          </p:nvPr>
        </p:nvSpPr>
        <p:spPr>
          <a:xfrm>
            <a:off x="839788" y="1720851"/>
            <a:ext cx="3332967" cy="490537"/>
          </a:xfrm>
        </p:spPr>
        <p:txBody>
          <a:bodyPr>
            <a:normAutofit fontScale="92500" lnSpcReduction="10000"/>
          </a:bodyPr>
          <a:lstStyle/>
          <a:p>
            <a:r>
              <a:rPr lang="en-US" sz="3200" dirty="0"/>
              <a:t>Program Icon</a:t>
            </a:r>
          </a:p>
        </p:txBody>
      </p:sp>
      <p:pic>
        <p:nvPicPr>
          <p:cNvPr id="9" name="Content Placeholder 8" descr="letters DBT  in print and braille with arrows pointing in a circle between the two with a blue shortcut arrow below that. Below that is DBT and obscured numbers">
            <a:extLst>
              <a:ext uri="{FF2B5EF4-FFF2-40B4-BE49-F238E27FC236}">
                <a16:creationId xmlns:a16="http://schemas.microsoft.com/office/drawing/2014/main" id="{7CB2DD3D-0B91-4366-83C7-C301A39C3842}"/>
              </a:ext>
            </a:extLst>
          </p:cNvPr>
          <p:cNvPicPr>
            <a:picLocks noGrp="1" noChangeAspect="1"/>
          </p:cNvPicPr>
          <p:nvPr>
            <p:ph sz="half" idx="2"/>
          </p:nvPr>
        </p:nvPicPr>
        <p:blipFill>
          <a:blip r:embed="rId2"/>
          <a:stretch>
            <a:fillRect/>
          </a:stretch>
        </p:blipFill>
        <p:spPr>
          <a:xfrm>
            <a:off x="977957" y="2211388"/>
            <a:ext cx="2186747" cy="2903715"/>
          </a:xfrm>
          <a:ln w="12700">
            <a:noFill/>
          </a:ln>
        </p:spPr>
      </p:pic>
      <p:sp>
        <p:nvSpPr>
          <p:cNvPr id="12" name="Text Placeholder 11">
            <a:extLst>
              <a:ext uri="{FF2B5EF4-FFF2-40B4-BE49-F238E27FC236}">
                <a16:creationId xmlns:a16="http://schemas.microsoft.com/office/drawing/2014/main" id="{98A52F12-3548-4653-BF06-56385ACEB468}"/>
              </a:ext>
            </a:extLst>
          </p:cNvPr>
          <p:cNvSpPr>
            <a:spLocks noGrp="1"/>
          </p:cNvSpPr>
          <p:nvPr>
            <p:ph type="body" sz="quarter" idx="3"/>
          </p:nvPr>
        </p:nvSpPr>
        <p:spPr>
          <a:xfrm>
            <a:off x="4343400" y="1681163"/>
            <a:ext cx="5183188" cy="490537"/>
          </a:xfrm>
        </p:spPr>
        <p:txBody>
          <a:bodyPr>
            <a:normAutofit fontScale="92500" lnSpcReduction="10000"/>
          </a:bodyPr>
          <a:lstStyle/>
          <a:p>
            <a:r>
              <a:rPr lang="en-US" sz="3200" dirty="0"/>
              <a:t>File Icons</a:t>
            </a:r>
          </a:p>
        </p:txBody>
      </p:sp>
      <p:pic>
        <p:nvPicPr>
          <p:cNvPr id="19" name="Content Placeholder 18" descr="three icons for three file types of document &quot;File Name.&quot; The DXP and DXB icons are drawings of a print and braille page, respectively. The BRF icon is the same as the program icon.">
            <a:extLst>
              <a:ext uri="{FF2B5EF4-FFF2-40B4-BE49-F238E27FC236}">
                <a16:creationId xmlns:a16="http://schemas.microsoft.com/office/drawing/2014/main" id="{38A6EDD3-2CA2-4391-A99B-54621EFD7605}"/>
              </a:ext>
            </a:extLst>
          </p:cNvPr>
          <p:cNvPicPr>
            <a:picLocks noGrp="1" noChangeAspect="1"/>
          </p:cNvPicPr>
          <p:nvPr>
            <p:ph sz="quarter" idx="4"/>
          </p:nvPr>
        </p:nvPicPr>
        <p:blipFill>
          <a:blip r:embed="rId3"/>
          <a:stretch>
            <a:fillRect/>
          </a:stretch>
        </p:blipFill>
        <p:spPr>
          <a:xfrm>
            <a:off x="4343400" y="2342174"/>
            <a:ext cx="7058834" cy="2515824"/>
          </a:xfrm>
          <a:ln w="12700">
            <a:solidFill>
              <a:schemeClr val="tx1"/>
            </a:solidFill>
          </a:ln>
        </p:spPr>
      </p:pic>
    </p:spTree>
    <p:extLst>
      <p:ext uri="{BB962C8B-B14F-4D97-AF65-F5344CB8AC3E}">
        <p14:creationId xmlns:p14="http://schemas.microsoft.com/office/powerpoint/2010/main" val="3244519140"/>
      </p:ext>
    </p:extLst>
  </p:cSld>
  <p:clrMapOvr>
    <a:masterClrMapping/>
  </p:clrMapOvr>
</p:sld>
</file>

<file path=ppt/theme/theme1.xml><?xml version="1.0" encoding="utf-8"?>
<a:theme xmlns:a="http://schemas.openxmlformats.org/drawingml/2006/main" name="Office Theme">
  <a:themeElements>
    <a:clrScheme name="Access Academy">
      <a:dk1>
        <a:srgbClr val="1F1C1E"/>
      </a:dk1>
      <a:lt1>
        <a:srgbClr val="FFFFFF"/>
      </a:lt1>
      <a:dk2>
        <a:srgbClr val="1F1C1E"/>
      </a:dk2>
      <a:lt2>
        <a:srgbClr val="FFFFFF"/>
      </a:lt2>
      <a:accent1>
        <a:srgbClr val="49ACBB"/>
      </a:accent1>
      <a:accent2>
        <a:srgbClr val="F8A535"/>
      </a:accent2>
      <a:accent3>
        <a:srgbClr val="E10C5A"/>
      </a:accent3>
      <a:accent4>
        <a:srgbClr val="49ACBB"/>
      </a:accent4>
      <a:accent5>
        <a:srgbClr val="F8A535"/>
      </a:accent5>
      <a:accent6>
        <a:srgbClr val="E10C5A"/>
      </a:accent6>
      <a:hlink>
        <a:srgbClr val="49ACBB"/>
      </a:hlink>
      <a:folHlink>
        <a:srgbClr val="743F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academy-template-2-22 With Instructions.potx" id="{253E03D8-D64E-445F-8207-5B8EE16C5032}" vid="{71FA8A83-87D8-435B-8456-B2D3E4A048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4CB5B005916A469C68B1F32A71972C" ma:contentTypeVersion="27" ma:contentTypeDescription="Create a new document." ma:contentTypeScope="" ma:versionID="c701408f0c9abdba2bde723610889a75">
  <xsd:schema xmlns:xsd="http://www.w3.org/2001/XMLSchema" xmlns:xs="http://www.w3.org/2001/XMLSchema" xmlns:p="http://schemas.microsoft.com/office/2006/metadata/properties" xmlns:ns2="cd26f99b-5fa5-4944-bb1a-9ecd46c6c38d" xmlns:ns3="fce825ed-7c14-4f10-9173-4eee87276b5e" targetNamespace="http://schemas.microsoft.com/office/2006/metadata/properties" ma:root="true" ma:fieldsID="8ea07390ba03a9219375a795f644fce6" ns2:_="" ns3:_="">
    <xsd:import namespace="cd26f99b-5fa5-4944-bb1a-9ecd46c6c38d"/>
    <xsd:import namespace="fce825ed-7c14-4f10-9173-4eee87276b5e"/>
    <xsd:element name="properties">
      <xsd:complexType>
        <xsd:sequence>
          <xsd:element name="documentManagement">
            <xsd:complexType>
              <xsd:all>
                <xsd:element ref="ns2:DateofEvent" minOccurs="0"/>
                <xsd:element ref="ns2:MediaServiceMetadata" minOccurs="0"/>
                <xsd:element ref="ns2:MediaServiceFastMetadata" minOccurs="0"/>
                <xsd:element ref="ns2:_Flow_SignoffStatu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Bucket" minOccurs="0"/>
                <xsd:element ref="ns2:lcf76f155ced4ddcb4097134ff3c332f" minOccurs="0"/>
                <xsd:element ref="ns3:TaxCatchAll" minOccurs="0"/>
                <xsd:element ref="ns2:MediaServiceObjectDetectorVersions" minOccurs="0"/>
                <xsd:element ref="ns2:MediaServiceSearchProperties" minOccurs="0"/>
                <xsd:element ref="ns2:MovedPIIFil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6f99b-5fa5-4944-bb1a-9ecd46c6c38d" elementFormDefault="qualified">
    <xsd:import namespace="http://schemas.microsoft.com/office/2006/documentManagement/types"/>
    <xsd:import namespace="http://schemas.microsoft.com/office/infopath/2007/PartnerControls"/>
    <xsd:element name="DateofEvent" ma:index="8" nillable="true" ma:displayName="Date of Event" ma:format="DateTime" ma:internalName="DateofEvent">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_Flow_SignoffStatus" ma:index="11" nillable="true" ma:displayName="Sign-off status" ma:internalName="Sign_x002d_off_x0020_status">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Bucket" ma:index="23" nillable="true" ma:displayName="Bucket" ma:format="Dropdown" ma:internalName="Bucket">
      <xsd:simpleType>
        <xsd:restriction base="dms:Choice">
          <xsd:enumeration value="AA"/>
          <xsd:enumeration value="AA(H)"/>
          <xsd:enumeration value="CC"/>
          <xsd:enumeration value="EA"/>
          <xsd:enumeration value="EOT"/>
          <xsd:enumeration value="FC"/>
          <xsd:enumeration value="PS"/>
          <xsd:enumeration value="Tai"/>
          <xsd:enumeration value="VA"/>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ac181ec-6c34-4630-9754-a2a661e894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ovedPIIFiles" ma:index="29" nillable="true" ma:displayName="Moved PII Files" ma:format="Dropdown" ma:internalName="MovedPIIFiles">
      <xsd:simpleType>
        <xsd:restriction base="dms:Text">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e825ed-7c14-4f10-9173-4eee87276b5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e2c59e8-7cf2-4cab-bbe4-5caecee85947}" ma:internalName="TaxCatchAll" ma:showField="CatchAllData" ma:web="fce825ed-7c14-4f10-9173-4eee87276b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ce825ed-7c14-4f10-9173-4eee87276b5e" xsi:nil="true"/>
    <lcf76f155ced4ddcb4097134ff3c332f xmlns="cd26f99b-5fa5-4944-bb1a-9ecd46c6c38d">
      <Terms xmlns="http://schemas.microsoft.com/office/infopath/2007/PartnerControls"/>
    </lcf76f155ced4ddcb4097134ff3c332f>
    <_Flow_SignoffStatus xmlns="cd26f99b-5fa5-4944-bb1a-9ecd46c6c38d" xsi:nil="true"/>
    <Bucket xmlns="cd26f99b-5fa5-4944-bb1a-9ecd46c6c38d" xsi:nil="true"/>
    <DateofEvent xmlns="cd26f99b-5fa5-4944-bb1a-9ecd46c6c38d" xsi:nil="true"/>
    <MovedPIIFiles xmlns="cd26f99b-5fa5-4944-bb1a-9ecd46c6c38d" xsi:nil="true"/>
  </documentManagement>
</p:properties>
</file>

<file path=customXml/itemProps1.xml><?xml version="1.0" encoding="utf-8"?>
<ds:datastoreItem xmlns:ds="http://schemas.openxmlformats.org/officeDocument/2006/customXml" ds:itemID="{2F812756-6612-4F7C-8981-AA4E0CB4FC5E}">
  <ds:schemaRefs>
    <ds:schemaRef ds:uri="http://schemas.microsoft.com/sharepoint/v3/contenttype/forms"/>
  </ds:schemaRefs>
</ds:datastoreItem>
</file>

<file path=customXml/itemProps2.xml><?xml version="1.0" encoding="utf-8"?>
<ds:datastoreItem xmlns:ds="http://schemas.openxmlformats.org/officeDocument/2006/customXml" ds:itemID="{49BB433B-4180-4266-BE8E-50DE5CCFA4BF}"/>
</file>

<file path=customXml/itemProps3.xml><?xml version="1.0" encoding="utf-8"?>
<ds:datastoreItem xmlns:ds="http://schemas.openxmlformats.org/officeDocument/2006/customXml" ds:itemID="{E92556CF-5FB2-40EF-B8E1-9BAE1863C3C4}">
  <ds:schemaRefs>
    <ds:schemaRef ds:uri="http://purl.org/dc/elements/1.1/"/>
    <ds:schemaRef ds:uri="http://schemas.microsoft.com/office/2006/documentManagement/types"/>
    <ds:schemaRef ds:uri="88942c32-978e-4cd5-91e5-efdc5cee9dbd"/>
    <ds:schemaRef ds:uri="http://schemas.microsoft.com/office/2006/metadata/properties"/>
    <ds:schemaRef ds:uri="http://schemas.microsoft.com/office/infopath/2007/PartnerControls"/>
    <ds:schemaRef ds:uri="http://purl.org/dc/terms/"/>
    <ds:schemaRef ds:uri="2f15a039-7a46-4dda-930d-68d728b59dca"/>
    <ds:schemaRef ds:uri="http://www.w3.org/XML/1998/namespace"/>
    <ds:schemaRef ds:uri="http://schemas.openxmlformats.org/package/2006/metadata/core-properties"/>
    <ds:schemaRef ds:uri="http://purl.org/dc/dcmitype/"/>
    <ds:schemaRef ds:uri="fce825ed-7c14-4f10-9173-4eee87276b5e"/>
    <ds:schemaRef ds:uri="cd26f99b-5fa5-4944-bb1a-9ecd46c6c38d"/>
  </ds:schemaRefs>
</ds:datastoreItem>
</file>

<file path=docProps/app.xml><?xml version="1.0" encoding="utf-8"?>
<Properties xmlns="http://schemas.openxmlformats.org/officeDocument/2006/extended-properties" xmlns:vt="http://schemas.openxmlformats.org/officeDocument/2006/docPropsVTypes">
  <Template>2025 Duxbury 1_2-18_My First Document</Template>
  <TotalTime>791</TotalTime>
  <Words>1306</Words>
  <Application>Microsoft Office PowerPoint</Application>
  <PresentationFormat>Widescreen</PresentationFormat>
  <Paragraphs>149</Paragraphs>
  <Slides>51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Calibri Light</vt:lpstr>
      <vt:lpstr>Office Theme</vt:lpstr>
      <vt:lpstr>My First Document</vt:lpstr>
      <vt:lpstr>Description</vt:lpstr>
      <vt:lpstr>Hello</vt:lpstr>
      <vt:lpstr>Poll Time! #1</vt:lpstr>
      <vt:lpstr>Poll One!</vt:lpstr>
      <vt:lpstr>Poll One, the Answer!</vt:lpstr>
      <vt:lpstr>Duxbury Website</vt:lpstr>
      <vt:lpstr>Opening the Program</vt:lpstr>
      <vt:lpstr>DBT Icons</vt:lpstr>
      <vt:lpstr>DBT Program Window</vt:lpstr>
      <vt:lpstr>Other Ways to Open the Program</vt:lpstr>
      <vt:lpstr>Other Braille Transcription Programs</vt:lpstr>
      <vt:lpstr>Starting a New File</vt:lpstr>
      <vt:lpstr>File, New</vt:lpstr>
      <vt:lpstr>Choosing a Template!</vt:lpstr>
      <vt:lpstr>Which Template?</vt:lpstr>
      <vt:lpstr>Foundations of Duxbury 🔩</vt:lpstr>
      <vt:lpstr>Direct Entry of Print</vt:lpstr>
      <vt:lpstr>Type or Paste Into a DXP</vt:lpstr>
      <vt:lpstr>Poll Time! #2</vt:lpstr>
      <vt:lpstr>Poll Two!</vt:lpstr>
      <vt:lpstr>Poll Two, the Answer!</vt:lpstr>
      <vt:lpstr>Translating or “Where is the braille!?!”</vt:lpstr>
      <vt:lpstr>File, Translate</vt:lpstr>
      <vt:lpstr>Importance of the “Translate” Command</vt:lpstr>
      <vt:lpstr>There Is the Braille</vt:lpstr>
      <vt:lpstr>How Much Is That Doggie in the Window?</vt:lpstr>
      <vt:lpstr>Poll Time! #3</vt:lpstr>
      <vt:lpstr>Poll Three!</vt:lpstr>
      <vt:lpstr>Poll Three, the Answer!</vt:lpstr>
      <vt:lpstr>Examination of Multiple Files in One DBT Window</vt:lpstr>
      <vt:lpstr>Saving the File(s)</vt:lpstr>
      <vt:lpstr>To Save or Save As</vt:lpstr>
      <vt:lpstr>To Save Print or Save Braille</vt:lpstr>
      <vt:lpstr>Multiple File Types</vt:lpstr>
      <vt:lpstr>Demonstration and Practice 🦆</vt:lpstr>
      <vt:lpstr>Poll Time! #4</vt:lpstr>
      <vt:lpstr>Poll Four!</vt:lpstr>
      <vt:lpstr>Poll Four, the Answer!</vt:lpstr>
      <vt:lpstr>Objectives</vt:lpstr>
      <vt:lpstr>Parts 2–4 of This Series</vt:lpstr>
      <vt:lpstr>Contact information</vt:lpstr>
      <vt:lpstr>How charming is the Duxbury opening image?!?</vt:lpstr>
      <vt:lpstr>BONUS CONTENT</vt:lpstr>
      <vt:lpstr>Is there a template for a double-spaced document?</vt:lpstr>
      <vt:lpstr>Codes to Start and Stop Double Spacing</vt:lpstr>
      <vt:lpstr>How to Insert the Double-Spacing Code</vt:lpstr>
      <vt:lpstr>Creating a Template for Double Spacing</vt:lpstr>
      <vt:lpstr>Is there an “uncontracted” template?</vt:lpstr>
      <vt:lpstr>Codes to Uncontract and Contract</vt:lpstr>
      <vt:lpstr>How to Insert a Code for Uncontracting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and Accessible</dc:title>
  <dc:creator>Kyle DeJute</dc:creator>
  <cp:lastModifiedBy>Kyle DeJute</cp:lastModifiedBy>
  <cp:revision>22</cp:revision>
  <dcterms:created xsi:type="dcterms:W3CDTF">2025-02-11T13:15:44Z</dcterms:created>
  <dcterms:modified xsi:type="dcterms:W3CDTF">2025-02-12T15:48:12Z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0x010100E84CB5B005916A469C68B1F32A71972C</vt:lpwstr>
  </property>
</Properties>
</file>