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3"/>
  </p:notesMasterIdLst>
  <p:sldIdLst>
    <p:sldId id="256" r:id="rId5"/>
    <p:sldId id="292" r:id="rId6"/>
    <p:sldId id="293" r:id="rId7"/>
    <p:sldId id="443" r:id="rId8"/>
    <p:sldId id="315" r:id="rId9"/>
    <p:sldId id="445" r:id="rId10"/>
    <p:sldId id="401" r:id="rId11"/>
    <p:sldId id="421" r:id="rId12"/>
    <p:sldId id="407" r:id="rId13"/>
    <p:sldId id="441" r:id="rId14"/>
    <p:sldId id="440" r:id="rId15"/>
    <p:sldId id="442" r:id="rId16"/>
    <p:sldId id="422" r:id="rId17"/>
    <p:sldId id="423" r:id="rId18"/>
    <p:sldId id="469" r:id="rId19"/>
    <p:sldId id="408" r:id="rId20"/>
    <p:sldId id="450" r:id="rId21"/>
    <p:sldId id="413" r:id="rId22"/>
    <p:sldId id="454" r:id="rId23"/>
    <p:sldId id="414" r:id="rId24"/>
    <p:sldId id="415" r:id="rId25"/>
    <p:sldId id="467" r:id="rId26"/>
    <p:sldId id="452" r:id="rId27"/>
    <p:sldId id="453" r:id="rId28"/>
    <p:sldId id="416" r:id="rId29"/>
    <p:sldId id="451" r:id="rId30"/>
    <p:sldId id="461" r:id="rId31"/>
    <p:sldId id="425" r:id="rId32"/>
    <p:sldId id="426" r:id="rId33"/>
    <p:sldId id="470" r:id="rId34"/>
    <p:sldId id="403" r:id="rId35"/>
    <p:sldId id="404" r:id="rId36"/>
    <p:sldId id="446" r:id="rId37"/>
    <p:sldId id="465" r:id="rId38"/>
    <p:sldId id="447" r:id="rId39"/>
    <p:sldId id="448" r:id="rId40"/>
    <p:sldId id="459" r:id="rId41"/>
    <p:sldId id="428" r:id="rId42"/>
    <p:sldId id="429" r:id="rId43"/>
    <p:sldId id="471" r:id="rId44"/>
    <p:sldId id="409" r:id="rId45"/>
    <p:sldId id="410" r:id="rId46"/>
    <p:sldId id="411" r:id="rId47"/>
    <p:sldId id="412" r:id="rId48"/>
    <p:sldId id="455" r:id="rId49"/>
    <p:sldId id="460" r:id="rId50"/>
    <p:sldId id="462" r:id="rId51"/>
    <p:sldId id="463" r:id="rId52"/>
    <p:sldId id="431" r:id="rId53"/>
    <p:sldId id="432" r:id="rId54"/>
    <p:sldId id="472" r:id="rId55"/>
    <p:sldId id="457" r:id="rId56"/>
    <p:sldId id="468" r:id="rId57"/>
    <p:sldId id="464" r:id="rId58"/>
    <p:sldId id="418" r:id="rId59"/>
    <p:sldId id="419" r:id="rId60"/>
    <p:sldId id="420" r:id="rId61"/>
    <p:sldId id="46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Dresselhaus" initials="AD" lastIdx="5" clrIdx="0">
    <p:extLst>
      <p:ext uri="{19B8F6BF-5375-455C-9EA6-DF929625EA0E}">
        <p15:presenceInfo xmlns:p15="http://schemas.microsoft.com/office/powerpoint/2012/main" userId="S::adresselhaus@aph.org::a0831a5c-2e55-4aa4-b734-c89a1d1475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a:srgbClr val="23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3573" autoAdjust="0"/>
  </p:normalViewPr>
  <p:slideViewPr>
    <p:cSldViewPr snapToGrid="0" snapToObjects="1">
      <p:cViewPr varScale="1">
        <p:scale>
          <a:sx n="63" d="100"/>
          <a:sy n="63" d="100"/>
        </p:scale>
        <p:origin x="270"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1F2D-FE59-4A32-97FC-14452A623221}" type="datetimeFigureOut">
              <a:rPr lang="en-US" smtClean="0"/>
              <a:t>4/15/2025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B405A-66F0-4FE9-8F7C-07B3E08DBDDB}" type="slidenum">
              <a:rPr lang="en-US" smtClean="0"/>
              <a:t>‹#›</a:t>
            </a:fld>
            <a:endParaRPr lang="en-US" dirty="0"/>
          </a:p>
        </p:txBody>
      </p:sp>
    </p:spTree>
    <p:extLst>
      <p:ext uri="{BB962C8B-B14F-4D97-AF65-F5344CB8AC3E}">
        <p14:creationId xmlns:p14="http://schemas.microsoft.com/office/powerpoint/2010/main" val="379013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21B405A-66F0-4FE9-8F7C-07B3E08DBDDB}" type="slidenum">
              <a:rPr lang="en-US" smtClean="0"/>
              <a:t>1</a:t>
            </a:fld>
            <a:endParaRPr lang="en-US" dirty="0"/>
          </a:p>
        </p:txBody>
      </p:sp>
    </p:spTree>
    <p:extLst>
      <p:ext uri="{BB962C8B-B14F-4D97-AF65-F5344CB8AC3E}">
        <p14:creationId xmlns:p14="http://schemas.microsoft.com/office/powerpoint/2010/main" val="2985892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B405A-66F0-4FE9-8F7C-07B3E08DBDDB}" type="slidenum">
              <a:rPr lang="en-US" smtClean="0"/>
              <a:t>3</a:t>
            </a:fld>
            <a:endParaRPr lang="en-US" dirty="0"/>
          </a:p>
        </p:txBody>
      </p:sp>
    </p:spTree>
    <p:extLst>
      <p:ext uri="{BB962C8B-B14F-4D97-AF65-F5344CB8AC3E}">
        <p14:creationId xmlns:p14="http://schemas.microsoft.com/office/powerpoint/2010/main" val="40515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B405A-66F0-4FE9-8F7C-07B3E08DBDDB}" type="slidenum">
              <a:rPr lang="en-US" smtClean="0"/>
              <a:t>56</a:t>
            </a:fld>
            <a:endParaRPr lang="en-US" dirty="0"/>
          </a:p>
        </p:txBody>
      </p:sp>
    </p:spTree>
    <p:extLst>
      <p:ext uri="{BB962C8B-B14F-4D97-AF65-F5344CB8AC3E}">
        <p14:creationId xmlns:p14="http://schemas.microsoft.com/office/powerpoint/2010/main" val="4230054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55B4-AA3E-4C48-B388-C93B56C831C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FC4C8BD-B04A-7944-A387-4C8637FBB5A3}"/>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122140-A5A1-754A-83B2-F77928588944}"/>
              </a:ext>
            </a:extLst>
          </p:cNvPr>
          <p:cNvSpPr>
            <a:spLocks noGrp="1"/>
          </p:cNvSpPr>
          <p:nvPr>
            <p:ph type="dt" sz="half" idx="10"/>
          </p:nvPr>
        </p:nvSpPr>
        <p:spPr/>
        <p:txBody>
          <a:bodyPr/>
          <a:lstStyle/>
          <a:p>
            <a:fld id="{092E3268-EE89-8E49-B4B4-ED1BE122A280}" type="datetimeFigureOut">
              <a:rPr lang="en-US" smtClean="0"/>
              <a:t>4/15/2025</a:t>
            </a:fld>
            <a:endParaRPr lang="en-US" dirty="0"/>
          </a:p>
        </p:txBody>
      </p:sp>
      <p:sp>
        <p:nvSpPr>
          <p:cNvPr id="5" name="Footer Placeholder 4">
            <a:extLst>
              <a:ext uri="{FF2B5EF4-FFF2-40B4-BE49-F238E27FC236}">
                <a16:creationId xmlns:a16="http://schemas.microsoft.com/office/drawing/2014/main" id="{49735546-A896-A24F-9B4A-F7AF28BE37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149DA8-2F05-CC44-9B32-5189C203E68F}"/>
              </a:ext>
            </a:extLst>
          </p:cNvPr>
          <p:cNvSpPr>
            <a:spLocks noGrp="1"/>
          </p:cNvSpPr>
          <p:nvPr>
            <p:ph type="sldNum" sz="quarter" idx="12"/>
          </p:nvPr>
        </p:nvSpPr>
        <p:spPr/>
        <p:txBody>
          <a:bodyPr/>
          <a:lstStyle/>
          <a:p>
            <a:fld id="{9EE47205-E8A6-9045-BF92-87CE2B06BC63}" type="slidenum">
              <a:rPr lang="en-US" smtClean="0"/>
              <a:t>‹#›</a:t>
            </a:fld>
            <a:endParaRPr lang="en-US" dirty="0"/>
          </a:p>
        </p:txBody>
      </p:sp>
      <p:pic>
        <p:nvPicPr>
          <p:cNvPr id="8" name="Picture 7">
            <a:extLst>
              <a:ext uri="{FF2B5EF4-FFF2-40B4-BE49-F238E27FC236}">
                <a16:creationId xmlns:a16="http://schemas.microsoft.com/office/drawing/2014/main" id="{234C5D2C-8C18-AF4D-BF0B-AACA65FBA37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63356" y="-853348"/>
            <a:ext cx="3274961" cy="3356836"/>
          </a:xfrm>
          <a:prstGeom prst="rect">
            <a:avLst/>
          </a:prstGeom>
        </p:spPr>
      </p:pic>
      <p:pic>
        <p:nvPicPr>
          <p:cNvPr id="10" name="Picture 9">
            <a:extLst>
              <a:ext uri="{FF2B5EF4-FFF2-40B4-BE49-F238E27FC236}">
                <a16:creationId xmlns:a16="http://schemas.microsoft.com/office/drawing/2014/main" id="{86519D05-C2A0-854E-9A4B-0E2D2D968CC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091774" y="0"/>
            <a:ext cx="1886110" cy="1030288"/>
          </a:xfrm>
          <a:prstGeom prst="rect">
            <a:avLst/>
          </a:prstGeom>
        </p:spPr>
      </p:pic>
    </p:spTree>
    <p:extLst>
      <p:ext uri="{BB962C8B-B14F-4D97-AF65-F5344CB8AC3E}">
        <p14:creationId xmlns:p14="http://schemas.microsoft.com/office/powerpoint/2010/main" val="2403375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757D-4977-B944-B014-0A8FB7CB67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EA5507-5957-1D4D-B4EE-6FF8A5787B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7080C-9E68-D645-AA4C-FAEA10BFD35B}"/>
              </a:ext>
            </a:extLst>
          </p:cNvPr>
          <p:cNvSpPr>
            <a:spLocks noGrp="1"/>
          </p:cNvSpPr>
          <p:nvPr>
            <p:ph type="dt" sz="half" idx="10"/>
          </p:nvPr>
        </p:nvSpPr>
        <p:spPr/>
        <p:txBody>
          <a:bodyPr/>
          <a:lstStyle/>
          <a:p>
            <a:fld id="{092E3268-EE89-8E49-B4B4-ED1BE122A280}" type="datetimeFigureOut">
              <a:rPr lang="en-US" smtClean="0"/>
              <a:t>4/15/2025</a:t>
            </a:fld>
            <a:endParaRPr lang="en-US" dirty="0"/>
          </a:p>
        </p:txBody>
      </p:sp>
      <p:sp>
        <p:nvSpPr>
          <p:cNvPr id="5" name="Footer Placeholder 4">
            <a:extLst>
              <a:ext uri="{FF2B5EF4-FFF2-40B4-BE49-F238E27FC236}">
                <a16:creationId xmlns:a16="http://schemas.microsoft.com/office/drawing/2014/main" id="{85924DF5-0E78-A040-8733-668BEE3B8E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59E7DC-1CDB-CF40-9B0D-53A84F737089}"/>
              </a:ext>
            </a:extLst>
          </p:cNvPr>
          <p:cNvSpPr>
            <a:spLocks noGrp="1"/>
          </p:cNvSpPr>
          <p:nvPr>
            <p:ph type="sldNum" sz="quarter" idx="12"/>
          </p:nvPr>
        </p:nvSpPr>
        <p:spPr/>
        <p:txBody>
          <a:bodyPr/>
          <a:lstStyle/>
          <a:p>
            <a:fld id="{9EE47205-E8A6-9045-BF92-87CE2B06BC63}" type="slidenum">
              <a:rPr lang="en-US" smtClean="0"/>
              <a:t>‹#›</a:t>
            </a:fld>
            <a:endParaRPr lang="en-US" dirty="0"/>
          </a:p>
        </p:txBody>
      </p:sp>
    </p:spTree>
    <p:extLst>
      <p:ext uri="{BB962C8B-B14F-4D97-AF65-F5344CB8AC3E}">
        <p14:creationId xmlns:p14="http://schemas.microsoft.com/office/powerpoint/2010/main" val="49544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8659E-BB28-484C-B403-A98250142F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8433ED-DF79-B04E-B7F1-CE22B25489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6134F5-227A-7444-AF18-3B2EB5B1A20D}"/>
              </a:ext>
            </a:extLst>
          </p:cNvPr>
          <p:cNvSpPr>
            <a:spLocks noGrp="1"/>
          </p:cNvSpPr>
          <p:nvPr>
            <p:ph type="dt" sz="half" idx="10"/>
          </p:nvPr>
        </p:nvSpPr>
        <p:spPr/>
        <p:txBody>
          <a:bodyPr/>
          <a:lstStyle/>
          <a:p>
            <a:fld id="{092E3268-EE89-8E49-B4B4-ED1BE122A280}" type="datetimeFigureOut">
              <a:rPr lang="en-US" smtClean="0"/>
              <a:t>4/15/2025</a:t>
            </a:fld>
            <a:endParaRPr lang="en-US" dirty="0"/>
          </a:p>
        </p:txBody>
      </p:sp>
      <p:sp>
        <p:nvSpPr>
          <p:cNvPr id="5" name="Footer Placeholder 4">
            <a:extLst>
              <a:ext uri="{FF2B5EF4-FFF2-40B4-BE49-F238E27FC236}">
                <a16:creationId xmlns:a16="http://schemas.microsoft.com/office/drawing/2014/main" id="{56937CFE-7DA1-AB4A-9A63-34D230E4EA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939F06-322F-394C-98F8-D6FE036EADE6}"/>
              </a:ext>
            </a:extLst>
          </p:cNvPr>
          <p:cNvSpPr>
            <a:spLocks noGrp="1"/>
          </p:cNvSpPr>
          <p:nvPr>
            <p:ph type="sldNum" sz="quarter" idx="12"/>
          </p:nvPr>
        </p:nvSpPr>
        <p:spPr/>
        <p:txBody>
          <a:bodyPr/>
          <a:lstStyle/>
          <a:p>
            <a:fld id="{9EE47205-E8A6-9045-BF92-87CE2B06BC63}" type="slidenum">
              <a:rPr lang="en-US" smtClean="0"/>
              <a:t>‹#›</a:t>
            </a:fld>
            <a:endParaRPr lang="en-US" dirty="0"/>
          </a:p>
        </p:txBody>
      </p:sp>
    </p:spTree>
    <p:extLst>
      <p:ext uri="{BB962C8B-B14F-4D97-AF65-F5344CB8AC3E}">
        <p14:creationId xmlns:p14="http://schemas.microsoft.com/office/powerpoint/2010/main" val="3039419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6AE23D-3E4A-6844-91EF-DDDFF5F13909}"/>
              </a:ext>
              <a:ext uri="{C183D7F6-B498-43B3-948B-1728B52AA6E4}">
                <adec:decorative xmlns:adec="http://schemas.microsoft.com/office/drawing/2017/decorative" val="1"/>
              </a:ext>
            </a:extLst>
          </p:cNvPr>
          <p:cNvSpPr/>
          <p:nvPr userDrawn="1"/>
        </p:nvSpPr>
        <p:spPr>
          <a:xfrm>
            <a:off x="0" y="-144379"/>
            <a:ext cx="12192000" cy="70023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01E3320-E7B4-5946-BC09-AF8BED8E2F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93396" y="6140918"/>
            <a:ext cx="1270000" cy="685800"/>
          </a:xfrm>
          <a:prstGeom prst="rect">
            <a:avLst/>
          </a:prstGeom>
        </p:spPr>
      </p:pic>
      <p:pic>
        <p:nvPicPr>
          <p:cNvPr id="11" name="Picture 10">
            <a:extLst>
              <a:ext uri="{FF2B5EF4-FFF2-40B4-BE49-F238E27FC236}">
                <a16:creationId xmlns:a16="http://schemas.microsoft.com/office/drawing/2014/main" id="{F6804D1C-A365-CD4F-B424-22B34197D21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28604" y="5228523"/>
            <a:ext cx="1597526" cy="1629477"/>
          </a:xfrm>
          <a:prstGeom prst="rect">
            <a:avLst/>
          </a:prstGeom>
        </p:spPr>
      </p:pic>
      <p:sp>
        <p:nvSpPr>
          <p:cNvPr id="8" name="Title 1">
            <a:extLst>
              <a:ext uri="{FF2B5EF4-FFF2-40B4-BE49-F238E27FC236}">
                <a16:creationId xmlns:a16="http://schemas.microsoft.com/office/drawing/2014/main" id="{A2AF5731-74D4-3D4E-8EC3-93F28284180E}"/>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415225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6259-FD47-EC42-BAB3-889B946E25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41CB7-F82F-4E4A-98D8-9A51B49FAA0B}"/>
              </a:ext>
            </a:extLst>
          </p:cNvPr>
          <p:cNvSpPr>
            <a:spLocks noGrp="1"/>
          </p:cNvSpPr>
          <p:nvPr>
            <p:ph idx="1"/>
          </p:nvPr>
        </p:nvSpPr>
        <p:spPr>
          <a:xfrm>
            <a:off x="838200" y="1825625"/>
            <a:ext cx="10515600" cy="372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D16AE23D-3E4A-6844-91EF-DDDFF5F13909}"/>
              </a:ext>
              <a:ext uri="{C183D7F6-B498-43B3-948B-1728B52AA6E4}">
                <adec:decorative xmlns:adec="http://schemas.microsoft.com/office/drawing/2017/decorative" val="1"/>
              </a:ext>
            </a:extLst>
          </p:cNvPr>
          <p:cNvSpPr/>
          <p:nvPr userDrawn="1"/>
        </p:nvSpPr>
        <p:spPr>
          <a:xfrm>
            <a:off x="0" y="6140918"/>
            <a:ext cx="12192000" cy="7170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01E3320-E7B4-5946-BC09-AF8BED8E2F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93396" y="6140918"/>
            <a:ext cx="1270000" cy="685800"/>
          </a:xfrm>
          <a:prstGeom prst="rect">
            <a:avLst/>
          </a:prstGeom>
        </p:spPr>
      </p:pic>
      <p:pic>
        <p:nvPicPr>
          <p:cNvPr id="11" name="Picture 10">
            <a:extLst>
              <a:ext uri="{FF2B5EF4-FFF2-40B4-BE49-F238E27FC236}">
                <a16:creationId xmlns:a16="http://schemas.microsoft.com/office/drawing/2014/main" id="{F6804D1C-A365-CD4F-B424-22B34197D21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28604" y="5228523"/>
            <a:ext cx="1597526" cy="1629477"/>
          </a:xfrm>
          <a:prstGeom prst="rect">
            <a:avLst/>
          </a:prstGeom>
        </p:spPr>
      </p:pic>
    </p:spTree>
    <p:extLst>
      <p:ext uri="{BB962C8B-B14F-4D97-AF65-F5344CB8AC3E}">
        <p14:creationId xmlns:p14="http://schemas.microsoft.com/office/powerpoint/2010/main" val="320782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A92F0-206B-A642-8C90-4FB954725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775A7-B02D-CE4E-A16C-4862088B10C5}"/>
              </a:ext>
            </a:extLst>
          </p:cNvPr>
          <p:cNvSpPr>
            <a:spLocks noGrp="1"/>
          </p:cNvSpPr>
          <p:nvPr>
            <p:ph sz="half" idx="1"/>
          </p:nvPr>
        </p:nvSpPr>
        <p:spPr>
          <a:xfrm>
            <a:off x="838200" y="1825625"/>
            <a:ext cx="5181600" cy="3734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BA32A5-6796-5048-9F7F-EC50D1A6AA19}"/>
              </a:ext>
            </a:extLst>
          </p:cNvPr>
          <p:cNvSpPr>
            <a:spLocks noGrp="1"/>
          </p:cNvSpPr>
          <p:nvPr>
            <p:ph sz="half" idx="2"/>
          </p:nvPr>
        </p:nvSpPr>
        <p:spPr>
          <a:xfrm>
            <a:off x="6172200" y="1825625"/>
            <a:ext cx="5181600" cy="3734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08D6513A-62C8-1844-8675-B40A238C3FAE}"/>
              </a:ext>
              <a:ext uri="{C183D7F6-B498-43B3-948B-1728B52AA6E4}">
                <adec:decorative xmlns:adec="http://schemas.microsoft.com/office/drawing/2017/decorative" val="1"/>
              </a:ext>
            </a:extLst>
          </p:cNvPr>
          <p:cNvSpPr/>
          <p:nvPr userDrawn="1"/>
        </p:nvSpPr>
        <p:spPr>
          <a:xfrm>
            <a:off x="0" y="6140918"/>
            <a:ext cx="12192000" cy="7170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6268AE3-EF14-1C4C-BBE5-49D275B0B2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93396" y="6140918"/>
            <a:ext cx="1270000" cy="685800"/>
          </a:xfrm>
          <a:prstGeom prst="rect">
            <a:avLst/>
          </a:prstGeom>
        </p:spPr>
      </p:pic>
      <p:pic>
        <p:nvPicPr>
          <p:cNvPr id="10" name="Picture 9">
            <a:extLst>
              <a:ext uri="{FF2B5EF4-FFF2-40B4-BE49-F238E27FC236}">
                <a16:creationId xmlns:a16="http://schemas.microsoft.com/office/drawing/2014/main" id="{BA50E261-8833-5E47-9281-6B33EFD7DF6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28604" y="5228523"/>
            <a:ext cx="1597526" cy="1629477"/>
          </a:xfrm>
          <a:prstGeom prst="rect">
            <a:avLst/>
          </a:prstGeom>
        </p:spPr>
      </p:pic>
    </p:spTree>
    <p:extLst>
      <p:ext uri="{BB962C8B-B14F-4D97-AF65-F5344CB8AC3E}">
        <p14:creationId xmlns:p14="http://schemas.microsoft.com/office/powerpoint/2010/main" val="802399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3CF4-D47B-FD45-8464-51CEEC6882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D2DE8D-E9D7-4C4F-A366-F1E8EBA41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D03CC-1F25-AE4B-82E9-EBE56F20B148}"/>
              </a:ext>
            </a:extLst>
          </p:cNvPr>
          <p:cNvSpPr>
            <a:spLocks noGrp="1"/>
          </p:cNvSpPr>
          <p:nvPr>
            <p:ph sz="half" idx="2"/>
          </p:nvPr>
        </p:nvSpPr>
        <p:spPr>
          <a:xfrm>
            <a:off x="839788" y="2505075"/>
            <a:ext cx="5157787" cy="303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A06D14-D118-0544-8136-EC45A137A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0C97F1-6AA1-754B-A322-091308E3ED71}"/>
              </a:ext>
            </a:extLst>
          </p:cNvPr>
          <p:cNvSpPr>
            <a:spLocks noGrp="1"/>
          </p:cNvSpPr>
          <p:nvPr>
            <p:ph sz="quarter" idx="4"/>
          </p:nvPr>
        </p:nvSpPr>
        <p:spPr>
          <a:xfrm>
            <a:off x="6172200" y="2505075"/>
            <a:ext cx="5183188" cy="303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F67BA1C8-617E-BC46-9C17-57F7F162E471}"/>
              </a:ext>
              <a:ext uri="{C183D7F6-B498-43B3-948B-1728B52AA6E4}">
                <adec:decorative xmlns:adec="http://schemas.microsoft.com/office/drawing/2017/decorative" val="1"/>
              </a:ext>
            </a:extLst>
          </p:cNvPr>
          <p:cNvSpPr/>
          <p:nvPr userDrawn="1"/>
        </p:nvSpPr>
        <p:spPr>
          <a:xfrm>
            <a:off x="0" y="6140918"/>
            <a:ext cx="12192000" cy="7170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2624344-2416-7D44-A271-5BF512A402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93396" y="6140918"/>
            <a:ext cx="1270000" cy="685800"/>
          </a:xfrm>
          <a:prstGeom prst="rect">
            <a:avLst/>
          </a:prstGeom>
        </p:spPr>
      </p:pic>
      <p:pic>
        <p:nvPicPr>
          <p:cNvPr id="12" name="Picture 11">
            <a:extLst>
              <a:ext uri="{FF2B5EF4-FFF2-40B4-BE49-F238E27FC236}">
                <a16:creationId xmlns:a16="http://schemas.microsoft.com/office/drawing/2014/main" id="{B8AE5623-7CD3-FB48-A51D-9F86C48370A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28604" y="5228523"/>
            <a:ext cx="1597526" cy="1629477"/>
          </a:xfrm>
          <a:prstGeom prst="rect">
            <a:avLst/>
          </a:prstGeom>
        </p:spPr>
      </p:pic>
    </p:spTree>
    <p:extLst>
      <p:ext uri="{BB962C8B-B14F-4D97-AF65-F5344CB8AC3E}">
        <p14:creationId xmlns:p14="http://schemas.microsoft.com/office/powerpoint/2010/main" val="244055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E5023-54DE-D74B-B106-B5A5803DA94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C02C4A6-71BC-C342-B7A9-E17E5693CD27}"/>
              </a:ext>
            </a:extLst>
          </p:cNvPr>
          <p:cNvSpPr>
            <a:spLocks noGrp="1"/>
          </p:cNvSpPr>
          <p:nvPr>
            <p:ph sz="quarter" idx="13"/>
          </p:nvPr>
        </p:nvSpPr>
        <p:spPr>
          <a:xfrm>
            <a:off x="838200" y="1792288"/>
            <a:ext cx="3385836" cy="3755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21587685-02E9-3140-8269-24DEF5359188}"/>
              </a:ext>
            </a:extLst>
          </p:cNvPr>
          <p:cNvSpPr>
            <a:spLocks noGrp="1"/>
          </p:cNvSpPr>
          <p:nvPr>
            <p:ph sz="quarter" idx="14"/>
          </p:nvPr>
        </p:nvSpPr>
        <p:spPr>
          <a:xfrm>
            <a:off x="4403081" y="1792287"/>
            <a:ext cx="3385837" cy="3755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E35C07E6-7F98-1C49-AA61-77ACC044243B}"/>
              </a:ext>
            </a:extLst>
          </p:cNvPr>
          <p:cNvSpPr>
            <a:spLocks noGrp="1"/>
          </p:cNvSpPr>
          <p:nvPr>
            <p:ph sz="quarter" idx="15"/>
          </p:nvPr>
        </p:nvSpPr>
        <p:spPr>
          <a:xfrm>
            <a:off x="7967963" y="1792287"/>
            <a:ext cx="3385837" cy="3755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4009663-9DDD-5D4F-B26C-8119E43C68A0}"/>
              </a:ext>
              <a:ext uri="{C183D7F6-B498-43B3-948B-1728B52AA6E4}">
                <adec:decorative xmlns:adec="http://schemas.microsoft.com/office/drawing/2017/decorative" val="1"/>
              </a:ext>
            </a:extLst>
          </p:cNvPr>
          <p:cNvSpPr/>
          <p:nvPr userDrawn="1"/>
        </p:nvSpPr>
        <p:spPr>
          <a:xfrm>
            <a:off x="0" y="6140918"/>
            <a:ext cx="12192000" cy="7170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9C92944-4C7A-C442-8C1B-8F7BBEC1509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93396" y="6140918"/>
            <a:ext cx="1270000" cy="685800"/>
          </a:xfrm>
          <a:prstGeom prst="rect">
            <a:avLst/>
          </a:prstGeom>
        </p:spPr>
      </p:pic>
      <p:pic>
        <p:nvPicPr>
          <p:cNvPr id="13" name="Picture 12">
            <a:extLst>
              <a:ext uri="{FF2B5EF4-FFF2-40B4-BE49-F238E27FC236}">
                <a16:creationId xmlns:a16="http://schemas.microsoft.com/office/drawing/2014/main" id="{5BE16984-A119-CB49-B3F9-129054CF4C6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28604" y="5228523"/>
            <a:ext cx="1597526" cy="1629477"/>
          </a:xfrm>
          <a:prstGeom prst="rect">
            <a:avLst/>
          </a:prstGeom>
        </p:spPr>
      </p:pic>
    </p:spTree>
    <p:extLst>
      <p:ext uri="{BB962C8B-B14F-4D97-AF65-F5344CB8AC3E}">
        <p14:creationId xmlns:p14="http://schemas.microsoft.com/office/powerpoint/2010/main" val="53537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B4FF-4DD2-6141-AE6D-A0A029D061CD}"/>
              </a:ext>
            </a:extLst>
          </p:cNvPr>
          <p:cNvSpPr>
            <a:spLocks noGrp="1"/>
          </p:cNvSpPr>
          <p:nvPr>
            <p:ph type="title"/>
          </p:nvPr>
        </p:nvSpPr>
        <p:spPr>
          <a:xfrm>
            <a:off x="1148707" y="581239"/>
            <a:ext cx="439947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047DE9-45F7-EC48-AA2E-8DC67113D2D2}"/>
              </a:ext>
            </a:extLst>
          </p:cNvPr>
          <p:cNvSpPr>
            <a:spLocks noGrp="1"/>
          </p:cNvSpPr>
          <p:nvPr>
            <p:ph type="pic" idx="1"/>
          </p:nvPr>
        </p:nvSpPr>
        <p:spPr>
          <a:xfrm>
            <a:off x="6301946" y="827903"/>
            <a:ext cx="5053442" cy="5165124"/>
          </a:xfr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Rectangle 12">
            <a:extLst>
              <a:ext uri="{FF2B5EF4-FFF2-40B4-BE49-F238E27FC236}">
                <a16:creationId xmlns:a16="http://schemas.microsoft.com/office/drawing/2014/main" id="{FB32A177-00AC-DC4B-A2DB-BB0C5C2F33D4}"/>
              </a:ext>
              <a:ext uri="{C183D7F6-B498-43B3-948B-1728B52AA6E4}">
                <adec:decorative xmlns:adec="http://schemas.microsoft.com/office/drawing/2017/decorative" val="1"/>
              </a:ext>
            </a:extLst>
          </p:cNvPr>
          <p:cNvSpPr/>
          <p:nvPr userDrawn="1"/>
        </p:nvSpPr>
        <p:spPr>
          <a:xfrm>
            <a:off x="5857103" y="0"/>
            <a:ext cx="6334897"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17CC17-C0CB-7942-933A-012F7E930718}"/>
              </a:ext>
              <a:ext uri="{C183D7F6-B498-43B3-948B-1728B52AA6E4}">
                <adec:decorative xmlns:adec="http://schemas.microsoft.com/office/drawing/2017/decorative" val="1"/>
              </a:ext>
            </a:extLst>
          </p:cNvPr>
          <p:cNvSpPr/>
          <p:nvPr userDrawn="1"/>
        </p:nvSpPr>
        <p:spPr>
          <a:xfrm>
            <a:off x="6096000" y="581239"/>
            <a:ext cx="5469924" cy="5634210"/>
          </a:xfrm>
          <a:prstGeom prst="rect">
            <a:avLst/>
          </a:prstGeom>
          <a:noFill/>
          <a:ln w="133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055A1FB1-D1D4-FD47-ACE2-61964E1328AC}"/>
              </a:ext>
            </a:extLst>
          </p:cNvPr>
          <p:cNvSpPr>
            <a:spLocks noGrp="1"/>
          </p:cNvSpPr>
          <p:nvPr>
            <p:ph type="body" sz="half" idx="2"/>
          </p:nvPr>
        </p:nvSpPr>
        <p:spPr>
          <a:xfrm>
            <a:off x="1148707" y="2181439"/>
            <a:ext cx="43994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25744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047DE9-45F7-EC48-AA2E-8DC67113D2D2}"/>
              </a:ext>
            </a:extLst>
          </p:cNvPr>
          <p:cNvSpPr>
            <a:spLocks noGrp="1"/>
          </p:cNvSpPr>
          <p:nvPr>
            <p:ph type="pic" idx="1"/>
          </p:nvPr>
        </p:nvSpPr>
        <p:spPr>
          <a:xfrm>
            <a:off x="803659" y="827903"/>
            <a:ext cx="5053442" cy="5165124"/>
          </a:xfr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Rectangle 12">
            <a:extLst>
              <a:ext uri="{FF2B5EF4-FFF2-40B4-BE49-F238E27FC236}">
                <a16:creationId xmlns:a16="http://schemas.microsoft.com/office/drawing/2014/main" id="{FB32A177-00AC-DC4B-A2DB-BB0C5C2F33D4}"/>
              </a:ext>
              <a:ext uri="{C183D7F6-B498-43B3-948B-1728B52AA6E4}">
                <adec:decorative xmlns:adec="http://schemas.microsoft.com/office/drawing/2017/decorative" val="1"/>
              </a:ext>
            </a:extLst>
          </p:cNvPr>
          <p:cNvSpPr/>
          <p:nvPr userDrawn="1"/>
        </p:nvSpPr>
        <p:spPr>
          <a:xfrm>
            <a:off x="0" y="0"/>
            <a:ext cx="6334897"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17CC17-C0CB-7942-933A-012F7E930718}"/>
              </a:ext>
              <a:ext uri="{C183D7F6-B498-43B3-948B-1728B52AA6E4}">
                <adec:decorative xmlns:adec="http://schemas.microsoft.com/office/drawing/2017/decorative" val="1"/>
              </a:ext>
            </a:extLst>
          </p:cNvPr>
          <p:cNvSpPr/>
          <p:nvPr userDrawn="1"/>
        </p:nvSpPr>
        <p:spPr>
          <a:xfrm>
            <a:off x="597713" y="581239"/>
            <a:ext cx="5469924" cy="5634210"/>
          </a:xfrm>
          <a:prstGeom prst="rect">
            <a:avLst/>
          </a:prstGeom>
          <a:noFill/>
          <a:ln w="133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824817C8-54D6-7F41-BB69-A92331523C19}"/>
              </a:ext>
            </a:extLst>
          </p:cNvPr>
          <p:cNvSpPr>
            <a:spLocks noGrp="1"/>
          </p:cNvSpPr>
          <p:nvPr>
            <p:ph type="title"/>
          </p:nvPr>
        </p:nvSpPr>
        <p:spPr>
          <a:xfrm>
            <a:off x="6665350" y="581239"/>
            <a:ext cx="4399477" cy="1600200"/>
          </a:xfrm>
        </p:spPr>
        <p:txBody>
          <a:bodyPr anchor="b"/>
          <a:lstStyle>
            <a:lvl1pPr>
              <a:defRPr sz="3200"/>
            </a:lvl1pPr>
          </a:lstStyle>
          <a:p>
            <a:r>
              <a:rPr lang="en-US"/>
              <a:t>Click to edit Master title style</a:t>
            </a:r>
          </a:p>
        </p:txBody>
      </p:sp>
      <p:sp>
        <p:nvSpPr>
          <p:cNvPr id="15" name="Text Placeholder 3">
            <a:extLst>
              <a:ext uri="{FF2B5EF4-FFF2-40B4-BE49-F238E27FC236}">
                <a16:creationId xmlns:a16="http://schemas.microsoft.com/office/drawing/2014/main" id="{B2D59984-9274-F04F-A597-7F3D7761ED43}"/>
              </a:ext>
            </a:extLst>
          </p:cNvPr>
          <p:cNvSpPr>
            <a:spLocks noGrp="1"/>
          </p:cNvSpPr>
          <p:nvPr>
            <p:ph type="body" sz="half" idx="2"/>
          </p:nvPr>
        </p:nvSpPr>
        <p:spPr>
          <a:xfrm>
            <a:off x="6665350" y="2181439"/>
            <a:ext cx="43994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7830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891738-AB2D-9E49-B75B-158F4204B750}"/>
              </a:ext>
              <a:ext uri="{C183D7F6-B498-43B3-948B-1728B52AA6E4}">
                <adec:decorative xmlns:adec="http://schemas.microsoft.com/office/drawing/2017/decorative" val="1"/>
              </a:ext>
            </a:extLst>
          </p:cNvPr>
          <p:cNvSpPr/>
          <p:nvPr userDrawn="1"/>
        </p:nvSpPr>
        <p:spPr>
          <a:xfrm>
            <a:off x="0" y="0"/>
            <a:ext cx="577060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13AF5C-6BA5-A04D-830F-BE62F7C71928}"/>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2761403-71E6-0541-8E98-DB3FBDE7592C}"/>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F3ACF036-F52C-854D-B6ED-C8DA82A8A8B0}"/>
              </a:ext>
            </a:extLst>
          </p:cNvPr>
          <p:cNvSpPr>
            <a:spLocks noGrp="1"/>
          </p:cNvSpPr>
          <p:nvPr>
            <p:ph idx="1"/>
          </p:nvPr>
        </p:nvSpPr>
        <p:spPr>
          <a:xfrm>
            <a:off x="6096000" y="987425"/>
            <a:ext cx="556877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1727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E32E6E4-EC51-0C4C-A46A-C27E7CBBD814}"/>
              </a:ext>
            </a:extLst>
          </p:cNvPr>
          <p:cNvSpPr>
            <a:spLocks noGrp="1"/>
          </p:cNvSpPr>
          <p:nvPr>
            <p:ph idx="10"/>
          </p:nvPr>
        </p:nvSpPr>
        <p:spPr>
          <a:xfrm>
            <a:off x="432723" y="995363"/>
            <a:ext cx="556877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C16A69CD-8D6F-344C-9244-7FB90ABBAE1C}"/>
              </a:ext>
              <a:ext uri="{C183D7F6-B498-43B3-948B-1728B52AA6E4}">
                <adec:decorative xmlns:adec="http://schemas.microsoft.com/office/drawing/2017/decorative" val="1"/>
              </a:ext>
            </a:extLst>
          </p:cNvPr>
          <p:cNvSpPr/>
          <p:nvPr userDrawn="1"/>
        </p:nvSpPr>
        <p:spPr>
          <a:xfrm>
            <a:off x="6421395" y="0"/>
            <a:ext cx="577060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5EB135C-15F6-4346-B4CA-A7A37BA42B31}"/>
              </a:ext>
            </a:extLst>
          </p:cNvPr>
          <p:cNvSpPr>
            <a:spLocks noGrp="1"/>
          </p:cNvSpPr>
          <p:nvPr>
            <p:ph type="title"/>
          </p:nvPr>
        </p:nvSpPr>
        <p:spPr>
          <a:xfrm>
            <a:off x="7405562" y="457200"/>
            <a:ext cx="3932237" cy="1600200"/>
          </a:xfrm>
        </p:spPr>
        <p:txBody>
          <a:bodyPr anchor="b"/>
          <a:lstStyle>
            <a:lvl1pPr>
              <a:defRPr sz="32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F409E78-5E0C-0241-9189-A2C0B65F7427}"/>
              </a:ext>
            </a:extLst>
          </p:cNvPr>
          <p:cNvSpPr>
            <a:spLocks noGrp="1"/>
          </p:cNvSpPr>
          <p:nvPr>
            <p:ph type="body" sz="half" idx="2"/>
          </p:nvPr>
        </p:nvSpPr>
        <p:spPr>
          <a:xfrm>
            <a:off x="7405562"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664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478B49-1925-A543-9968-097479C320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B17302-7F9E-164F-B536-DE4E623C5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CF7D0-90F4-F546-8C65-FC0454FED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E3268-EE89-8E49-B4B4-ED1BE122A280}" type="datetimeFigureOut">
              <a:rPr lang="en-US" smtClean="0"/>
              <a:t>4/15/2025</a:t>
            </a:fld>
            <a:endParaRPr lang="en-US" dirty="0"/>
          </a:p>
        </p:txBody>
      </p:sp>
      <p:sp>
        <p:nvSpPr>
          <p:cNvPr id="5" name="Footer Placeholder 4">
            <a:extLst>
              <a:ext uri="{FF2B5EF4-FFF2-40B4-BE49-F238E27FC236}">
                <a16:creationId xmlns:a16="http://schemas.microsoft.com/office/drawing/2014/main" id="{A1234418-1C75-4945-903D-72356C5BA7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723AAC1-8F5A-3044-8377-F9F604ABB0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47205-E8A6-9045-BF92-87CE2B06BC63}" type="slidenum">
              <a:rPr lang="en-US" smtClean="0"/>
              <a:t>‹#›</a:t>
            </a:fld>
            <a:endParaRPr lang="en-US" dirty="0"/>
          </a:p>
        </p:txBody>
      </p:sp>
    </p:spTree>
    <p:extLst>
      <p:ext uri="{BB962C8B-B14F-4D97-AF65-F5344CB8AC3E}">
        <p14:creationId xmlns:p14="http://schemas.microsoft.com/office/powerpoint/2010/main" val="466266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57" r:id="rId6"/>
    <p:sldLayoutId id="2147483663" r:id="rId7"/>
    <p:sldLayoutId id="2147483656" r:id="rId8"/>
    <p:sldLayoutId id="2147483661"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uxburysystems.com/nimpro.asp" TargetMode="External"/><Relationship Id="rId2" Type="http://schemas.openxmlformats.org/officeDocument/2006/relationships/hyperlink" Target="https://aem.cast.org/nimas-nimac/nimas-nimac"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aphhive.org/#/hom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support.microsoft.com/en-us/office/create-or-run-a-macro-c6b99036-905c-49a6-818a-dfb98b7c3c9c" TargetMode="External"/><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hyperlink" Target="https://aphhive.org/#/hom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youtu.be/tMUY5vLmGp0" TargetMode="Externa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hyperlink" Target="https://youtu.be/_UTfhD_DEM8"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brailleauthority.org/nemeth-code"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duxburysystems.com/"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www.iceb.org/ueb.html" TargetMode="External"/><Relationship Id="rId2" Type="http://schemas.openxmlformats.org/officeDocument/2006/relationships/hyperlink" Target="https://nfb.org/programs-services/braille-certification/mathematics-braille-transcribing" TargetMode="External"/><Relationship Id="rId1" Type="http://schemas.openxmlformats.org/officeDocument/2006/relationships/slideLayout" Target="../slideLayouts/slideLayout2.xml"/><Relationship Id="rId4" Type="http://schemas.openxmlformats.org/officeDocument/2006/relationships/hyperlink" Target="https://uebmath.aphtech.or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kdejute@aph.or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7.xml.rels><?xml version="1.0" encoding="UTF-8" standalone="yes"?>
<Relationships xmlns="http://schemas.openxmlformats.org/package/2006/relationships"><Relationship Id="rId3" Type="http://schemas.openxmlformats.org/officeDocument/2006/relationships/hyperlink" Target="https://youtu.be/T-gvrhggYaM?si=HPAeNFFwi0_6fAgf" TargetMode="External"/><Relationship Id="rId2" Type="http://schemas.openxmlformats.org/officeDocument/2006/relationships/hyperlink" Target="https://youtu.be/z0cCt7M9M1I?si=ydtcuTyVPsP7CKD9"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duxburysystems.com/import.asp?f3=USA"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5794-DE5B-FF40-826F-73C177A06D3F}"/>
              </a:ext>
            </a:extLst>
          </p:cNvPr>
          <p:cNvSpPr>
            <a:spLocks noGrp="1"/>
          </p:cNvSpPr>
          <p:nvPr>
            <p:ph type="ctrTitle"/>
          </p:nvPr>
        </p:nvSpPr>
        <p:spPr>
          <a:xfrm>
            <a:off x="2382592" y="1604247"/>
            <a:ext cx="6958884" cy="1905716"/>
          </a:xfrm>
        </p:spPr>
        <p:txBody>
          <a:bodyPr>
            <a:normAutofit/>
          </a:bodyPr>
          <a:lstStyle/>
          <a:p>
            <a:r>
              <a:rPr lang="en-US" dirty="0"/>
              <a:t>Getting Good at Editing</a:t>
            </a:r>
          </a:p>
        </p:txBody>
      </p:sp>
      <p:sp>
        <p:nvSpPr>
          <p:cNvPr id="3" name="Subtitle 2">
            <a:extLst>
              <a:ext uri="{FF2B5EF4-FFF2-40B4-BE49-F238E27FC236}">
                <a16:creationId xmlns:a16="http://schemas.microsoft.com/office/drawing/2014/main" id="{9DB8BFC4-3262-E14C-AC21-1AF2EAC76038}"/>
              </a:ext>
            </a:extLst>
          </p:cNvPr>
          <p:cNvSpPr>
            <a:spLocks noGrp="1"/>
          </p:cNvSpPr>
          <p:nvPr>
            <p:ph type="subTitle" idx="1"/>
          </p:nvPr>
        </p:nvSpPr>
        <p:spPr>
          <a:xfrm>
            <a:off x="2850523" y="3597991"/>
            <a:ext cx="6490953" cy="974009"/>
          </a:xfrm>
        </p:spPr>
        <p:txBody>
          <a:bodyPr/>
          <a:lstStyle/>
          <a:p>
            <a:r>
              <a:rPr lang="en-US" b="1" dirty="0"/>
              <a:t>Part 3 of the Series</a:t>
            </a:r>
            <a:r>
              <a:rPr lang="en-US" dirty="0"/>
              <a:t> “Duxbury Braille Translator: from First Paddle to Flocking Flying”</a:t>
            </a:r>
          </a:p>
        </p:txBody>
      </p:sp>
    </p:spTree>
    <p:extLst>
      <p:ext uri="{BB962C8B-B14F-4D97-AF65-F5344CB8AC3E}">
        <p14:creationId xmlns:p14="http://schemas.microsoft.com/office/powerpoint/2010/main" val="239121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84D8-FD72-4070-972A-C68424548012}"/>
              </a:ext>
            </a:extLst>
          </p:cNvPr>
          <p:cNvSpPr>
            <a:spLocks noGrp="1"/>
          </p:cNvSpPr>
          <p:nvPr>
            <p:ph type="title"/>
          </p:nvPr>
        </p:nvSpPr>
        <p:spPr>
          <a:xfrm>
            <a:off x="838200" y="365125"/>
            <a:ext cx="10515600" cy="655955"/>
          </a:xfrm>
        </p:spPr>
        <p:txBody>
          <a:bodyPr>
            <a:normAutofit fontScale="90000"/>
          </a:bodyPr>
          <a:lstStyle/>
          <a:p>
            <a:r>
              <a:rPr lang="en-US" dirty="0"/>
              <a:t>A Note About NIMAS Files</a:t>
            </a:r>
          </a:p>
        </p:txBody>
      </p:sp>
      <p:sp>
        <p:nvSpPr>
          <p:cNvPr id="3" name="Content Placeholder 2">
            <a:extLst>
              <a:ext uri="{FF2B5EF4-FFF2-40B4-BE49-F238E27FC236}">
                <a16:creationId xmlns:a16="http://schemas.microsoft.com/office/drawing/2014/main" id="{08B6487A-7537-43F4-BCB7-8928141AE174}"/>
              </a:ext>
            </a:extLst>
          </p:cNvPr>
          <p:cNvSpPr>
            <a:spLocks noGrp="1"/>
          </p:cNvSpPr>
          <p:nvPr>
            <p:ph idx="1"/>
          </p:nvPr>
        </p:nvSpPr>
        <p:spPr>
          <a:xfrm>
            <a:off x="838200" y="1021081"/>
            <a:ext cx="10515600" cy="4527104"/>
          </a:xfrm>
        </p:spPr>
        <p:txBody>
          <a:bodyPr/>
          <a:lstStyle/>
          <a:p>
            <a:pPr marL="0" indent="0">
              <a:buNone/>
            </a:pPr>
            <a:r>
              <a:rPr lang="en-US" dirty="0">
                <a:hlinkClick r:id="rId2"/>
              </a:rPr>
              <a:t>NIMAS files</a:t>
            </a:r>
            <a:r>
              <a:rPr lang="en-US" dirty="0"/>
              <a:t> and Duxbury’s </a:t>
            </a:r>
            <a:r>
              <a:rPr lang="en-US" dirty="0" err="1">
                <a:hlinkClick r:id="rId3"/>
              </a:rPr>
              <a:t>NimPro</a:t>
            </a:r>
            <a:endParaRPr lang="en-US" dirty="0"/>
          </a:p>
          <a:p>
            <a:pPr marL="0" indent="0">
              <a:buNone/>
            </a:pPr>
            <a:r>
              <a:rPr lang="en-US" dirty="0"/>
              <a:t>NIMAS, which stands for the National Instructional Materials Accessibility Standard, is a technical standard used by publishers to prepare “electronic files” that are used to convert instructional materials into accessible formats. The “electronic files” are known as NIMAS source files. The purpose of NIMAS is to help increase the availability and timely delivery of instructional materials in accessible formats for qualifying students in elementary and secondary schools.</a:t>
            </a:r>
          </a:p>
          <a:p>
            <a:pPr marL="0" indent="0">
              <a:buNone/>
            </a:pPr>
            <a:r>
              <a:rPr lang="en-US" dirty="0" err="1"/>
              <a:t>NimPro</a:t>
            </a:r>
            <a:r>
              <a:rPr lang="en-US" dirty="0"/>
              <a:t> processes NIMAS files (and other file types) into a file type that is editable in DBT.</a:t>
            </a:r>
          </a:p>
        </p:txBody>
      </p:sp>
    </p:spTree>
    <p:extLst>
      <p:ext uri="{BB962C8B-B14F-4D97-AF65-F5344CB8AC3E}">
        <p14:creationId xmlns:p14="http://schemas.microsoft.com/office/powerpoint/2010/main" val="2496863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BCCD-1607-4F40-B106-C4A096FDC67B}"/>
              </a:ext>
            </a:extLst>
          </p:cNvPr>
          <p:cNvSpPr>
            <a:spLocks noGrp="1"/>
          </p:cNvSpPr>
          <p:nvPr>
            <p:ph type="title"/>
          </p:nvPr>
        </p:nvSpPr>
        <p:spPr>
          <a:xfrm>
            <a:off x="838200" y="365125"/>
            <a:ext cx="10515600" cy="944691"/>
          </a:xfrm>
        </p:spPr>
        <p:txBody>
          <a:bodyPr>
            <a:noAutofit/>
          </a:bodyPr>
          <a:lstStyle/>
          <a:p>
            <a:r>
              <a:rPr lang="en-US" sz="4000" dirty="0"/>
              <a:t>Any Content Will Have Instructions/Codes in DBT</a:t>
            </a:r>
          </a:p>
        </p:txBody>
      </p:sp>
      <p:sp>
        <p:nvSpPr>
          <p:cNvPr id="5" name="Content Placeholder 4">
            <a:extLst>
              <a:ext uri="{FF2B5EF4-FFF2-40B4-BE49-F238E27FC236}">
                <a16:creationId xmlns:a16="http://schemas.microsoft.com/office/drawing/2014/main" id="{1288867D-AB85-45F5-8205-19B23FD037F0}"/>
              </a:ext>
            </a:extLst>
          </p:cNvPr>
          <p:cNvSpPr>
            <a:spLocks noGrp="1"/>
          </p:cNvSpPr>
          <p:nvPr>
            <p:ph idx="1"/>
          </p:nvPr>
        </p:nvSpPr>
        <p:spPr>
          <a:xfrm>
            <a:off x="838200" y="1309817"/>
            <a:ext cx="10791092" cy="4238368"/>
          </a:xfrm>
        </p:spPr>
        <p:txBody>
          <a:bodyPr/>
          <a:lstStyle/>
          <a:p>
            <a:pPr marL="0" indent="0">
              <a:spcAft>
                <a:spcPts val="1800"/>
              </a:spcAft>
              <a:buNone/>
            </a:pPr>
            <a:r>
              <a:rPr lang="en-US" dirty="0"/>
              <a:t>Regardless of where it comes from, math (or any text) is going to get Duxbury instructions/codes.</a:t>
            </a:r>
          </a:p>
          <a:p>
            <a:r>
              <a:rPr lang="en-US" b="1" dirty="0"/>
              <a:t>Accessible .docx? </a:t>
            </a:r>
            <a:r>
              <a:rPr lang="en-US" dirty="0"/>
              <a:t>Yes.</a:t>
            </a:r>
          </a:p>
          <a:p>
            <a:pPr lvl="1"/>
            <a:r>
              <a:rPr lang="en-US" dirty="0"/>
              <a:t>Consider the </a:t>
            </a:r>
            <a:r>
              <a:rPr lang="en-US" dirty="0">
                <a:hlinkClick r:id="rId2"/>
              </a:rPr>
              <a:t>APH Hive </a:t>
            </a:r>
            <a:r>
              <a:rPr lang="en-US" dirty="0"/>
              <a:t>course “Building Accessible Word Documents” 📄⚒️🐝</a:t>
            </a:r>
          </a:p>
          <a:p>
            <a:r>
              <a:rPr lang="en-US" b="1" dirty="0"/>
              <a:t>Run-of-the-mill .docx? </a:t>
            </a:r>
            <a:r>
              <a:rPr lang="en-US" dirty="0"/>
              <a:t>Yes.</a:t>
            </a:r>
          </a:p>
          <a:p>
            <a:r>
              <a:rPr lang="en-US" b="1" dirty="0"/>
              <a:t>File from LaTeX editor? </a:t>
            </a:r>
            <a:r>
              <a:rPr lang="en-US" dirty="0"/>
              <a:t>Yes.</a:t>
            </a:r>
          </a:p>
          <a:p>
            <a:r>
              <a:rPr lang="en-US" b="1" dirty="0"/>
              <a:t>File created with six-key entry? </a:t>
            </a:r>
            <a:r>
              <a:rPr lang="en-US" dirty="0"/>
              <a:t>Yes.</a:t>
            </a:r>
          </a:p>
          <a:p>
            <a:r>
              <a:rPr lang="en-US" dirty="0"/>
              <a:t>More?</a:t>
            </a:r>
          </a:p>
        </p:txBody>
      </p:sp>
    </p:spTree>
    <p:extLst>
      <p:ext uri="{BB962C8B-B14F-4D97-AF65-F5344CB8AC3E}">
        <p14:creationId xmlns:p14="http://schemas.microsoft.com/office/powerpoint/2010/main" val="4571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6A96-2CD4-4CB2-ABA4-B05A0B58CA0B}"/>
              </a:ext>
            </a:extLst>
          </p:cNvPr>
          <p:cNvSpPr>
            <a:spLocks noGrp="1"/>
          </p:cNvSpPr>
          <p:nvPr>
            <p:ph type="title"/>
          </p:nvPr>
        </p:nvSpPr>
        <p:spPr>
          <a:xfrm>
            <a:off x="838200" y="365125"/>
            <a:ext cx="9144000" cy="1325563"/>
          </a:xfrm>
        </p:spPr>
        <p:txBody>
          <a:bodyPr/>
          <a:lstStyle/>
          <a:p>
            <a:r>
              <a:rPr lang="en-US" dirty="0"/>
              <a:t>A Word on Accessible Word Processor Files</a:t>
            </a:r>
          </a:p>
        </p:txBody>
      </p:sp>
      <p:sp>
        <p:nvSpPr>
          <p:cNvPr id="4" name="Content Placeholder 3">
            <a:extLst>
              <a:ext uri="{FF2B5EF4-FFF2-40B4-BE49-F238E27FC236}">
                <a16:creationId xmlns:a16="http://schemas.microsoft.com/office/drawing/2014/main" id="{F69F9552-976A-45DB-82E5-90486C518063}"/>
              </a:ext>
            </a:extLst>
          </p:cNvPr>
          <p:cNvSpPr>
            <a:spLocks noGrp="1"/>
          </p:cNvSpPr>
          <p:nvPr>
            <p:ph sz="half" idx="1"/>
          </p:nvPr>
        </p:nvSpPr>
        <p:spPr>
          <a:xfrm>
            <a:off x="838200" y="1825625"/>
            <a:ext cx="10515600" cy="1085215"/>
          </a:xfrm>
        </p:spPr>
        <p:txBody>
          <a:bodyPr/>
          <a:lstStyle/>
          <a:p>
            <a:pPr marL="0" indent="0">
              <a:buNone/>
            </a:pPr>
            <a:r>
              <a:rPr lang="en-US" dirty="0"/>
              <a:t>A well-organized word processor file (e.g., .docx) is an excellent foundation for a braille transcription. A really excellent foundation.</a:t>
            </a:r>
          </a:p>
        </p:txBody>
      </p:sp>
      <p:pic>
        <p:nvPicPr>
          <p:cNvPr id="7" name="Content Placeholder 6" descr="aerial view of containers in a warehouse, neatly arranged with markings where more could fit and lifting machines straddling some of the aisles">
            <a:extLst>
              <a:ext uri="{FF2B5EF4-FFF2-40B4-BE49-F238E27FC236}">
                <a16:creationId xmlns:a16="http://schemas.microsoft.com/office/drawing/2014/main" id="{F688FA5C-3244-469F-A40B-E59901B63AEF}"/>
              </a:ext>
            </a:extLst>
          </p:cNvPr>
          <p:cNvPicPr>
            <a:picLocks noGrp="1" noChangeAspect="1"/>
          </p:cNvPicPr>
          <p:nvPr>
            <p:ph sz="half" idx="2"/>
          </p:nvPr>
        </p:nvPicPr>
        <p:blipFill rotWithShape="1">
          <a:blip r:embed="rId2"/>
          <a:srcRect t="20027" b="41639"/>
          <a:stretch/>
        </p:blipFill>
        <p:spPr>
          <a:xfrm>
            <a:off x="1690330" y="3185160"/>
            <a:ext cx="10515600" cy="2956560"/>
          </a:xfrm>
        </p:spPr>
      </p:pic>
    </p:spTree>
    <p:extLst>
      <p:ext uri="{BB962C8B-B14F-4D97-AF65-F5344CB8AC3E}">
        <p14:creationId xmlns:p14="http://schemas.microsoft.com/office/powerpoint/2010/main" val="3448505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#1</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adult-looking duckling standing in front of a cockpit's control panel and holding file folders labeled &quot;Duxbury Flight School&quot;">
            <a:extLst>
              <a:ext uri="{FF2B5EF4-FFF2-40B4-BE49-F238E27FC236}">
                <a16:creationId xmlns:a16="http://schemas.microsoft.com/office/drawing/2014/main" id="{43AF6826-EC5E-4A2F-B058-FCC025AE2E44}"/>
              </a:ext>
            </a:extLst>
          </p:cNvPr>
          <p:cNvPicPr>
            <a:picLocks noGrp="1" noChangeAspect="1"/>
          </p:cNvPicPr>
          <p:nvPr>
            <p:ph type="pic" idx="1"/>
          </p:nvPr>
        </p:nvPicPr>
        <p:blipFill rotWithShape="1">
          <a:blip r:embed="rId2"/>
          <a:srcRect l="15361" r="13826" b="24253"/>
          <a:stretch/>
        </p:blipFill>
        <p:spPr>
          <a:xfrm>
            <a:off x="944293" y="871151"/>
            <a:ext cx="4782317" cy="5115697"/>
          </a:xfrm>
        </p:spPr>
      </p:pic>
    </p:spTree>
    <p:extLst>
      <p:ext uri="{BB962C8B-B14F-4D97-AF65-F5344CB8AC3E}">
        <p14:creationId xmlns:p14="http://schemas.microsoft.com/office/powerpoint/2010/main" val="2399802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a:xfrm>
            <a:off x="838200" y="532766"/>
            <a:ext cx="10515600" cy="944690"/>
          </a:xfrm>
        </p:spPr>
        <p:txBody>
          <a:bodyPr/>
          <a:lstStyle/>
          <a:p>
            <a:r>
              <a:rPr lang="en-US" dirty="0"/>
              <a:t>Poll One!</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a:xfrm>
            <a:off x="838200" y="1752599"/>
            <a:ext cx="10515600" cy="3795585"/>
          </a:xfrm>
        </p:spPr>
        <p:txBody>
          <a:bodyPr>
            <a:normAutofit/>
          </a:bodyPr>
          <a:lstStyle/>
          <a:p>
            <a:pPr marL="463550" indent="-463550">
              <a:spcAft>
                <a:spcPts val="1200"/>
              </a:spcAft>
              <a:buNone/>
            </a:pPr>
            <a:r>
              <a:rPr lang="en-US" sz="3200" b="1" dirty="0"/>
              <a:t>1. True or False? When working with a Microsoft Word file (or any file from a word processor), you must use the Braille tab and/or a BANA template to complete a braille transcription using DBT.</a:t>
            </a:r>
          </a:p>
          <a:p>
            <a:pPr marL="914400" indent="-515938">
              <a:spcAft>
                <a:spcPts val="600"/>
              </a:spcAft>
              <a:buNone/>
            </a:pPr>
            <a:r>
              <a:rPr lang="en-US" sz="3200" b="1" dirty="0"/>
              <a:t>A.</a:t>
            </a:r>
            <a:r>
              <a:rPr lang="en-US" sz="3200" dirty="0"/>
              <a:t> True</a:t>
            </a:r>
          </a:p>
          <a:p>
            <a:pPr marL="914400" indent="-515938">
              <a:spcAft>
                <a:spcPts val="600"/>
              </a:spcAft>
              <a:buNone/>
            </a:pPr>
            <a:r>
              <a:rPr lang="en-US" sz="3200" b="1" dirty="0"/>
              <a:t>B.</a:t>
            </a:r>
            <a:r>
              <a:rPr lang="en-US" sz="3200" dirty="0"/>
              <a:t> False</a:t>
            </a:r>
          </a:p>
        </p:txBody>
      </p:sp>
    </p:spTree>
    <p:extLst>
      <p:ext uri="{BB962C8B-B14F-4D97-AF65-F5344CB8AC3E}">
        <p14:creationId xmlns:p14="http://schemas.microsoft.com/office/powerpoint/2010/main" val="2842576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a:xfrm>
            <a:off x="838200" y="532766"/>
            <a:ext cx="10515600" cy="944690"/>
          </a:xfrm>
        </p:spPr>
        <p:txBody>
          <a:bodyPr/>
          <a:lstStyle/>
          <a:p>
            <a:r>
              <a:rPr lang="en-US" dirty="0"/>
              <a:t>Poll One,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a:xfrm>
            <a:off x="838200" y="1752599"/>
            <a:ext cx="10515600" cy="3795585"/>
          </a:xfrm>
        </p:spPr>
        <p:txBody>
          <a:bodyPr>
            <a:normAutofit/>
          </a:bodyPr>
          <a:lstStyle/>
          <a:p>
            <a:pPr marL="463550" indent="-463550">
              <a:spcAft>
                <a:spcPts val="1200"/>
              </a:spcAft>
              <a:buNone/>
            </a:pPr>
            <a:r>
              <a:rPr lang="en-US" sz="3200" b="1" dirty="0"/>
              <a:t>1. True or False? When working with a Microsoft Word file (or any file from a word processor), you must use the Braille tab and/or a BANA template to complete a braille transcription using DBT.</a:t>
            </a:r>
          </a:p>
          <a:p>
            <a:pPr marL="914400" indent="-515938">
              <a:spcAft>
                <a:spcPts val="600"/>
              </a:spcAft>
              <a:buNone/>
            </a:pPr>
            <a:r>
              <a:rPr lang="en-US" sz="3200" b="1" dirty="0"/>
              <a:t>A.</a:t>
            </a:r>
            <a:r>
              <a:rPr lang="en-US" sz="3200" dirty="0"/>
              <a:t> True</a:t>
            </a:r>
          </a:p>
          <a:p>
            <a:pPr marL="914400" indent="-515938">
              <a:spcAft>
                <a:spcPts val="600"/>
              </a:spcAft>
              <a:buNone/>
            </a:pPr>
            <a:r>
              <a:rPr lang="en-US" sz="3200" b="1" dirty="0">
                <a:highlight>
                  <a:srgbClr val="FFFF00"/>
                </a:highlight>
              </a:rPr>
              <a:t>*B.</a:t>
            </a:r>
            <a:r>
              <a:rPr lang="en-US" sz="3200" dirty="0">
                <a:highlight>
                  <a:srgbClr val="FFFF00"/>
                </a:highlight>
              </a:rPr>
              <a:t> False*</a:t>
            </a:r>
          </a:p>
        </p:txBody>
      </p:sp>
    </p:spTree>
    <p:extLst>
      <p:ext uri="{BB962C8B-B14F-4D97-AF65-F5344CB8AC3E}">
        <p14:creationId xmlns:p14="http://schemas.microsoft.com/office/powerpoint/2010/main" val="309141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4B27-0640-4F8A-A0E9-25C98800AA02}"/>
              </a:ext>
            </a:extLst>
          </p:cNvPr>
          <p:cNvSpPr>
            <a:spLocks noGrp="1"/>
          </p:cNvSpPr>
          <p:nvPr>
            <p:ph type="title"/>
          </p:nvPr>
        </p:nvSpPr>
        <p:spPr>
          <a:xfrm>
            <a:off x="685800" y="365125"/>
            <a:ext cx="7403592" cy="4694555"/>
          </a:xfrm>
        </p:spPr>
        <p:txBody>
          <a:bodyPr>
            <a:normAutofit/>
          </a:bodyPr>
          <a:lstStyle/>
          <a:p>
            <a:r>
              <a:rPr lang="en-US" sz="8000" dirty="0"/>
              <a:t>We are getting good at editing … … Everything …</a:t>
            </a:r>
          </a:p>
        </p:txBody>
      </p:sp>
      <p:pic>
        <p:nvPicPr>
          <p:cNvPr id="7" name="Content Placeholder 6" descr="Everything bagels">
            <a:extLst>
              <a:ext uri="{FF2B5EF4-FFF2-40B4-BE49-F238E27FC236}">
                <a16:creationId xmlns:a16="http://schemas.microsoft.com/office/drawing/2014/main" id="{06C25D7E-60D7-49B3-AE50-4C7F4138FDA6}"/>
              </a:ext>
            </a:extLst>
          </p:cNvPr>
          <p:cNvPicPr>
            <a:picLocks noGrp="1" noChangeAspect="1"/>
          </p:cNvPicPr>
          <p:nvPr>
            <p:ph idx="1"/>
          </p:nvPr>
        </p:nvPicPr>
        <p:blipFill>
          <a:blip r:embed="rId2"/>
          <a:stretch>
            <a:fillRect/>
          </a:stretch>
        </p:blipFill>
        <p:spPr>
          <a:xfrm>
            <a:off x="8089392" y="-15240"/>
            <a:ext cx="4102608" cy="6153912"/>
          </a:xfrm>
        </p:spPr>
      </p:pic>
    </p:spTree>
    <p:extLst>
      <p:ext uri="{BB962C8B-B14F-4D97-AF65-F5344CB8AC3E}">
        <p14:creationId xmlns:p14="http://schemas.microsoft.com/office/powerpoint/2010/main" val="4074235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79488-4D16-4FA0-A215-3AFF65CF4FDD}"/>
              </a:ext>
            </a:extLst>
          </p:cNvPr>
          <p:cNvSpPr>
            <a:spLocks noGrp="1"/>
          </p:cNvSpPr>
          <p:nvPr>
            <p:ph type="title"/>
          </p:nvPr>
        </p:nvSpPr>
        <p:spPr>
          <a:xfrm>
            <a:off x="838200" y="365125"/>
            <a:ext cx="10515600" cy="777875"/>
          </a:xfrm>
        </p:spPr>
        <p:txBody>
          <a:bodyPr>
            <a:normAutofit fontScale="90000"/>
          </a:bodyPr>
          <a:lstStyle/>
          <a:p>
            <a:r>
              <a:rPr lang="en-US" dirty="0"/>
              <a:t>with the end goal of a beautifully edited DBT file</a:t>
            </a:r>
          </a:p>
        </p:txBody>
      </p:sp>
      <p:pic>
        <p:nvPicPr>
          <p:cNvPr id="5" name="Content Placeholder 4" descr="back view of an airplane">
            <a:extLst>
              <a:ext uri="{FF2B5EF4-FFF2-40B4-BE49-F238E27FC236}">
                <a16:creationId xmlns:a16="http://schemas.microsoft.com/office/drawing/2014/main" id="{64D1DE51-D04F-4F16-807D-E4CC1B6F98B9}"/>
              </a:ext>
            </a:extLst>
          </p:cNvPr>
          <p:cNvPicPr>
            <a:picLocks noGrp="1" noChangeAspect="1"/>
          </p:cNvPicPr>
          <p:nvPr>
            <p:ph idx="1"/>
          </p:nvPr>
        </p:nvPicPr>
        <p:blipFill>
          <a:blip r:embed="rId2"/>
          <a:stretch>
            <a:fillRect/>
          </a:stretch>
        </p:blipFill>
        <p:spPr>
          <a:xfrm>
            <a:off x="2182415" y="1143000"/>
            <a:ext cx="7172324" cy="4781550"/>
          </a:xfrm>
          <a:prstGeom prst="rect">
            <a:avLst/>
          </a:prstGeom>
          <a:ln>
            <a:noFill/>
          </a:ln>
          <a:effectLst>
            <a:softEdge rad="112500"/>
          </a:effectLst>
        </p:spPr>
      </p:pic>
    </p:spTree>
    <p:extLst>
      <p:ext uri="{BB962C8B-B14F-4D97-AF65-F5344CB8AC3E}">
        <p14:creationId xmlns:p14="http://schemas.microsoft.com/office/powerpoint/2010/main" val="580712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AB87-16A9-40E0-A8E3-3C311C4BFFF7}"/>
              </a:ext>
            </a:extLst>
          </p:cNvPr>
          <p:cNvSpPr>
            <a:spLocks noGrp="1"/>
          </p:cNvSpPr>
          <p:nvPr>
            <p:ph type="ctrTitle"/>
          </p:nvPr>
        </p:nvSpPr>
        <p:spPr/>
        <p:txBody>
          <a:bodyPr/>
          <a:lstStyle/>
          <a:p>
            <a:r>
              <a:rPr lang="en-US" dirty="0"/>
              <a:t>Possible Components of a Beautifully Edited DBT File</a:t>
            </a:r>
          </a:p>
        </p:txBody>
      </p:sp>
    </p:spTree>
    <p:extLst>
      <p:ext uri="{BB962C8B-B14F-4D97-AF65-F5344CB8AC3E}">
        <p14:creationId xmlns:p14="http://schemas.microsoft.com/office/powerpoint/2010/main" val="3822785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lying aircraft, showing contrails against blue sky">
            <a:extLst>
              <a:ext uri="{FF2B5EF4-FFF2-40B4-BE49-F238E27FC236}">
                <a16:creationId xmlns:a16="http://schemas.microsoft.com/office/drawing/2014/main" id="{557A51C9-C7BC-410C-9C0D-95BA3DB17BE0}"/>
              </a:ext>
            </a:extLst>
          </p:cNvPr>
          <p:cNvPicPr>
            <a:picLocks noGrp="1" noChangeAspect="1"/>
          </p:cNvPicPr>
          <p:nvPr>
            <p:ph idx="1"/>
          </p:nvPr>
        </p:nvPicPr>
        <p:blipFill rotWithShape="1">
          <a:blip r:embed="rId2"/>
          <a:srcRect t="12910"/>
          <a:stretch/>
        </p:blipFill>
        <p:spPr>
          <a:xfrm>
            <a:off x="0" y="0"/>
            <a:ext cx="12192000" cy="6858000"/>
          </a:xfrm>
        </p:spPr>
      </p:pic>
      <p:sp>
        <p:nvSpPr>
          <p:cNvPr id="2" name="Title 1">
            <a:extLst>
              <a:ext uri="{FF2B5EF4-FFF2-40B4-BE49-F238E27FC236}">
                <a16:creationId xmlns:a16="http://schemas.microsoft.com/office/drawing/2014/main" id="{A95ACEBB-8295-4E91-B9AA-FBE8770827E1}"/>
              </a:ext>
            </a:extLst>
          </p:cNvPr>
          <p:cNvSpPr>
            <a:spLocks noGrp="1"/>
          </p:cNvSpPr>
          <p:nvPr>
            <p:ph type="title"/>
          </p:nvPr>
        </p:nvSpPr>
        <p:spPr/>
        <p:txBody>
          <a:bodyPr>
            <a:normAutofit/>
          </a:bodyPr>
          <a:lstStyle/>
          <a:p>
            <a:r>
              <a:rPr lang="en-US" sz="4000" dirty="0">
                <a:solidFill>
                  <a:schemeClr val="bg1"/>
                </a:solidFill>
              </a:rPr>
              <a:t>We are going to jet through this section of slides</a:t>
            </a:r>
          </a:p>
        </p:txBody>
      </p:sp>
    </p:spTree>
    <p:extLst>
      <p:ext uri="{BB962C8B-B14F-4D97-AF65-F5344CB8AC3E}">
        <p14:creationId xmlns:p14="http://schemas.microsoft.com/office/powerpoint/2010/main" val="85747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a:t>Description</a:t>
            </a:r>
            <a:endParaRPr lang="en-US" dirty="0"/>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a:xfrm>
            <a:off x="838200" y="1591165"/>
            <a:ext cx="10158046" cy="3722559"/>
          </a:xfrm>
        </p:spPr>
        <p:txBody>
          <a:bodyPr/>
          <a:lstStyle/>
          <a:p>
            <a:pPr marL="0" indent="0">
              <a:lnSpc>
                <a:spcPct val="100000"/>
              </a:lnSpc>
              <a:buNone/>
            </a:pPr>
            <a:r>
              <a:rPr lang="en-US" dirty="0"/>
              <a:t>Building on what we covered in earlier webinars, we will strengthen your understanding of the working parts of Duxbury Braille Translator (DBT) so you can troubleshoot almost any file. Attend this third in a series of four webinars which provide a structured introduction to Duxbury answering the essential questions, like: Why is this file not working the way I need? What are some ways I can get the math I need? and How could I improve my transcription workflow?</a:t>
            </a:r>
          </a:p>
        </p:txBody>
      </p:sp>
    </p:spTree>
    <p:extLst>
      <p:ext uri="{BB962C8B-B14F-4D97-AF65-F5344CB8AC3E}">
        <p14:creationId xmlns:p14="http://schemas.microsoft.com/office/powerpoint/2010/main" val="3601793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BCCD-1607-4F40-B106-C4A096FDC67B}"/>
              </a:ext>
            </a:extLst>
          </p:cNvPr>
          <p:cNvSpPr>
            <a:spLocks noGrp="1"/>
          </p:cNvSpPr>
          <p:nvPr>
            <p:ph type="title"/>
          </p:nvPr>
        </p:nvSpPr>
        <p:spPr>
          <a:xfrm>
            <a:off x="838200" y="365125"/>
            <a:ext cx="10515600" cy="1325563"/>
          </a:xfrm>
        </p:spPr>
        <p:txBody>
          <a:bodyPr>
            <a:normAutofit/>
          </a:bodyPr>
          <a:lstStyle/>
          <a:p>
            <a:r>
              <a:rPr lang="en-US" dirty="0"/>
              <a:t>Headings</a:t>
            </a:r>
          </a:p>
        </p:txBody>
      </p:sp>
      <p:pic>
        <p:nvPicPr>
          <p:cNvPr id="6" name="Content Placeholder 5" descr="compass with needle pointing near N">
            <a:extLst>
              <a:ext uri="{FF2B5EF4-FFF2-40B4-BE49-F238E27FC236}">
                <a16:creationId xmlns:a16="http://schemas.microsoft.com/office/drawing/2014/main" id="{C8FF8166-A9E5-4C9C-8286-1121FD3D07D9}"/>
              </a:ext>
            </a:extLst>
          </p:cNvPr>
          <p:cNvPicPr>
            <a:picLocks noGrp="1" noChangeAspect="1"/>
          </p:cNvPicPr>
          <p:nvPr>
            <p:ph sz="half" idx="1"/>
          </p:nvPr>
        </p:nvPicPr>
        <p:blipFill rotWithShape="1">
          <a:blip r:embed="rId2"/>
          <a:srcRect l="52161"/>
          <a:stretch/>
        </p:blipFill>
        <p:spPr>
          <a:xfrm>
            <a:off x="748542" y="1393348"/>
            <a:ext cx="2680458" cy="3735388"/>
          </a:xfrm>
        </p:spPr>
      </p:pic>
      <p:sp>
        <p:nvSpPr>
          <p:cNvPr id="3" name="Content Placeholder 2">
            <a:extLst>
              <a:ext uri="{FF2B5EF4-FFF2-40B4-BE49-F238E27FC236}">
                <a16:creationId xmlns:a16="http://schemas.microsoft.com/office/drawing/2014/main" id="{93C33908-621A-4CB6-BEA0-668E90512E6F}"/>
              </a:ext>
            </a:extLst>
          </p:cNvPr>
          <p:cNvSpPr>
            <a:spLocks noGrp="1"/>
          </p:cNvSpPr>
          <p:nvPr>
            <p:ph sz="half" idx="2"/>
          </p:nvPr>
        </p:nvSpPr>
        <p:spPr>
          <a:xfrm>
            <a:off x="4053840" y="365125"/>
            <a:ext cx="7299960" cy="5791835"/>
          </a:xfrm>
        </p:spPr>
        <p:txBody>
          <a:bodyPr>
            <a:noAutofit/>
          </a:bodyPr>
          <a:lstStyle/>
          <a:p>
            <a:r>
              <a:rPr lang="en-US" dirty="0"/>
              <a:t>Centered</a:t>
            </a:r>
          </a:p>
          <a:p>
            <a:pPr lvl="1"/>
            <a:r>
              <a:rPr lang="en-US" b="1" dirty="0"/>
              <a:t>&lt;H1-HeadingCentered.&gt; &lt;/H1-HeadingCentered.&gt;</a:t>
            </a:r>
            <a:r>
              <a:rPr lang="en-US" dirty="0"/>
              <a:t> (in a BANA template)</a:t>
            </a:r>
          </a:p>
          <a:p>
            <a:pPr lvl="1"/>
            <a:r>
              <a:rPr lang="en-US" b="1" dirty="0"/>
              <a:t>&lt;h1.&gt; &lt;/h1.&gt;</a:t>
            </a:r>
            <a:r>
              <a:rPr lang="en-US" dirty="0"/>
              <a:t> (in the template “English (UEB) - basic”)</a:t>
            </a:r>
          </a:p>
          <a:p>
            <a:r>
              <a:rPr lang="en-US" dirty="0"/>
              <a:t>Other headings …</a:t>
            </a:r>
          </a:p>
          <a:p>
            <a:r>
              <a:rPr lang="en-US" dirty="0"/>
              <a:t>Running</a:t>
            </a:r>
          </a:p>
          <a:p>
            <a:pPr lvl="1"/>
            <a:r>
              <a:rPr lang="en-US" b="1" dirty="0"/>
              <a:t>&lt;</a:t>
            </a:r>
            <a:r>
              <a:rPr lang="en-US" b="1" dirty="0" err="1"/>
              <a:t>RunningHead</a:t>
            </a:r>
            <a:r>
              <a:rPr lang="en-US" b="1" dirty="0"/>
              <a:t>.&gt; &lt;/</a:t>
            </a:r>
            <a:r>
              <a:rPr lang="en-US" b="1" dirty="0" err="1"/>
              <a:t>RunningHead</a:t>
            </a:r>
            <a:r>
              <a:rPr lang="en-US" b="1" dirty="0"/>
              <a:t>.&gt;</a:t>
            </a:r>
            <a:r>
              <a:rPr lang="en-US" dirty="0"/>
              <a:t> (in a BANA template)</a:t>
            </a:r>
          </a:p>
          <a:p>
            <a:pPr lvl="1"/>
            <a:r>
              <a:rPr lang="en-US" dirty="0"/>
              <a:t>Codes (e.g., to use in the template “English (UEB) - basic”):</a:t>
            </a:r>
          </a:p>
          <a:p>
            <a:pPr marL="1311275" lvl="1"/>
            <a:r>
              <a:rPr lang="en-US" b="1" dirty="0"/>
              <a:t>[</a:t>
            </a:r>
            <a:r>
              <a:rPr lang="en-US" b="1" dirty="0" err="1"/>
              <a:t>tls</a:t>
            </a:r>
            <a:r>
              <a:rPr lang="en-US" b="1" dirty="0"/>
              <a:t>]</a:t>
            </a:r>
            <a:r>
              <a:rPr lang="en-US" i="1" dirty="0"/>
              <a:t>running head material</a:t>
            </a:r>
            <a:r>
              <a:rPr lang="en-US" b="1" dirty="0"/>
              <a:t>[</a:t>
            </a:r>
            <a:r>
              <a:rPr lang="en-US" b="1" dirty="0" err="1"/>
              <a:t>tle</a:t>
            </a:r>
            <a:r>
              <a:rPr lang="en-US" b="1" dirty="0"/>
              <a:t>]</a:t>
            </a:r>
          </a:p>
          <a:p>
            <a:pPr marL="1311275" lvl="1"/>
            <a:r>
              <a:rPr lang="en-US" b="1" dirty="0"/>
              <a:t>[</a:t>
            </a:r>
            <a:r>
              <a:rPr lang="en-US" b="1" dirty="0" err="1"/>
              <a:t>svrhp</a:t>
            </a:r>
            <a:r>
              <a:rPr lang="en-US" b="1" dirty="0"/>
              <a:t>#]</a:t>
            </a:r>
          </a:p>
          <a:p>
            <a:r>
              <a:rPr lang="en-US" dirty="0"/>
              <a:t>What else?</a:t>
            </a:r>
          </a:p>
          <a:p>
            <a:endParaRPr lang="en-US" dirty="0"/>
          </a:p>
        </p:txBody>
      </p:sp>
    </p:spTree>
    <p:extLst>
      <p:ext uri="{BB962C8B-B14F-4D97-AF65-F5344CB8AC3E}">
        <p14:creationId xmlns:p14="http://schemas.microsoft.com/office/powerpoint/2010/main" val="3054399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49DD-C5AC-45F9-80C0-102E093B38F9}"/>
              </a:ext>
            </a:extLst>
          </p:cNvPr>
          <p:cNvSpPr>
            <a:spLocks noGrp="1"/>
          </p:cNvSpPr>
          <p:nvPr>
            <p:ph type="title"/>
          </p:nvPr>
        </p:nvSpPr>
        <p:spPr/>
        <p:txBody>
          <a:bodyPr/>
          <a:lstStyle/>
          <a:p>
            <a:r>
              <a:rPr lang="en-US" dirty="0"/>
              <a:t>Page Numbers</a:t>
            </a:r>
          </a:p>
        </p:txBody>
      </p:sp>
      <p:sp>
        <p:nvSpPr>
          <p:cNvPr id="5" name="Text Placeholder 4">
            <a:extLst>
              <a:ext uri="{FF2B5EF4-FFF2-40B4-BE49-F238E27FC236}">
                <a16:creationId xmlns:a16="http://schemas.microsoft.com/office/drawing/2014/main" id="{B4BE6042-AA66-4E87-964B-3D1F189C9215}"/>
              </a:ext>
            </a:extLst>
          </p:cNvPr>
          <p:cNvSpPr>
            <a:spLocks noGrp="1"/>
          </p:cNvSpPr>
          <p:nvPr>
            <p:ph type="body" idx="1"/>
          </p:nvPr>
        </p:nvSpPr>
        <p:spPr>
          <a:xfrm>
            <a:off x="839788" y="1452563"/>
            <a:ext cx="5157787" cy="490537"/>
          </a:xfrm>
        </p:spPr>
        <p:txBody>
          <a:bodyPr/>
          <a:lstStyle/>
          <a:p>
            <a:r>
              <a:rPr lang="en-US" dirty="0"/>
              <a:t>Print Page Numbers</a:t>
            </a:r>
          </a:p>
        </p:txBody>
      </p:sp>
      <p:sp>
        <p:nvSpPr>
          <p:cNvPr id="6" name="Content Placeholder 5">
            <a:extLst>
              <a:ext uri="{FF2B5EF4-FFF2-40B4-BE49-F238E27FC236}">
                <a16:creationId xmlns:a16="http://schemas.microsoft.com/office/drawing/2014/main" id="{A3388857-022C-43EA-B4E3-BBB3C2E47D69}"/>
              </a:ext>
            </a:extLst>
          </p:cNvPr>
          <p:cNvSpPr>
            <a:spLocks noGrp="1"/>
          </p:cNvSpPr>
          <p:nvPr>
            <p:ph sz="half" idx="2"/>
          </p:nvPr>
        </p:nvSpPr>
        <p:spPr>
          <a:xfrm>
            <a:off x="839789" y="1943100"/>
            <a:ext cx="4402772" cy="3598863"/>
          </a:xfrm>
        </p:spPr>
        <p:txBody>
          <a:bodyPr>
            <a:normAutofit fontScale="92500" lnSpcReduction="10000"/>
          </a:bodyPr>
          <a:lstStyle/>
          <a:p>
            <a:r>
              <a:rPr lang="en-US" sz="3200" dirty="0"/>
              <a:t>In BANA templates:</a:t>
            </a:r>
          </a:p>
          <a:p>
            <a:pPr lvl="1"/>
            <a:r>
              <a:rPr lang="en-US" sz="2800" dirty="0" err="1"/>
              <a:t>RefPageNumber</a:t>
            </a:r>
            <a:r>
              <a:rPr lang="en-US" sz="2800" dirty="0"/>
              <a:t>.</a:t>
            </a:r>
          </a:p>
          <a:p>
            <a:pPr lvl="1"/>
            <a:r>
              <a:rPr lang="en-US" sz="2800" dirty="0" err="1"/>
              <a:t>RefPageNumberEmbed</a:t>
            </a:r>
            <a:endParaRPr lang="en-US" sz="2800" dirty="0"/>
          </a:p>
          <a:p>
            <a:pPr lvl="1"/>
            <a:r>
              <a:rPr lang="en-US" sz="2800" dirty="0" err="1"/>
              <a:t>pagenum</a:t>
            </a:r>
            <a:endParaRPr lang="en-US" sz="2800" dirty="0"/>
          </a:p>
          <a:p>
            <a:pPr>
              <a:buFont typeface="Wingdings" panose="05000000000000000000" pitchFamily="2" charset="2"/>
              <a:buChar char="Ø"/>
            </a:pPr>
            <a:r>
              <a:rPr lang="en-US" sz="3200" dirty="0"/>
              <a:t>Codes:</a:t>
            </a:r>
          </a:p>
          <a:p>
            <a:pPr lvl="1"/>
            <a:r>
              <a:rPr lang="en-US" sz="2800" dirty="0"/>
              <a:t>[lea]</a:t>
            </a:r>
            <a:r>
              <a:rPr lang="en-US" sz="2800" i="1" dirty="0"/>
              <a:t>page number</a:t>
            </a:r>
            <a:endParaRPr lang="en-US" sz="2800" dirty="0"/>
          </a:p>
          <a:p>
            <a:pPr lvl="1"/>
            <a:r>
              <a:rPr lang="en-US" sz="2800" dirty="0"/>
              <a:t>[</a:t>
            </a:r>
            <a:r>
              <a:rPr lang="en-US" sz="2800" dirty="0" err="1"/>
              <a:t>lec</a:t>
            </a:r>
            <a:r>
              <a:rPr lang="en-US" sz="2800" dirty="0"/>
              <a:t>]</a:t>
            </a:r>
            <a:r>
              <a:rPr lang="en-US" sz="2800" i="1" dirty="0"/>
              <a:t>continuation </a:t>
            </a:r>
            <a:r>
              <a:rPr lang="en-US" sz="2800" i="1" dirty="0" err="1"/>
              <a:t>pg</a:t>
            </a:r>
            <a:r>
              <a:rPr lang="en-US" sz="2800" i="1" dirty="0"/>
              <a:t> num.</a:t>
            </a:r>
            <a:endParaRPr lang="en-US" sz="2800" dirty="0"/>
          </a:p>
          <a:p>
            <a:pPr lvl="1"/>
            <a:r>
              <a:rPr lang="en-US" sz="2800" dirty="0"/>
              <a:t>[led]</a:t>
            </a:r>
            <a:r>
              <a:rPr lang="en-US" sz="2800" i="1" dirty="0"/>
              <a:t>discontinue pages</a:t>
            </a:r>
            <a:endParaRPr lang="en-US" sz="2800" dirty="0"/>
          </a:p>
        </p:txBody>
      </p:sp>
      <p:sp>
        <p:nvSpPr>
          <p:cNvPr id="7" name="Text Placeholder 6">
            <a:extLst>
              <a:ext uri="{FF2B5EF4-FFF2-40B4-BE49-F238E27FC236}">
                <a16:creationId xmlns:a16="http://schemas.microsoft.com/office/drawing/2014/main" id="{AD1B1751-57BC-4840-BFBF-340F936AD394}"/>
              </a:ext>
            </a:extLst>
          </p:cNvPr>
          <p:cNvSpPr>
            <a:spLocks noGrp="1"/>
          </p:cNvSpPr>
          <p:nvPr>
            <p:ph type="body" sz="quarter" idx="3"/>
          </p:nvPr>
        </p:nvSpPr>
        <p:spPr>
          <a:xfrm>
            <a:off x="5715000" y="1452563"/>
            <a:ext cx="5640388" cy="490537"/>
          </a:xfrm>
        </p:spPr>
        <p:txBody>
          <a:bodyPr/>
          <a:lstStyle/>
          <a:p>
            <a:r>
              <a:rPr lang="en-US" dirty="0"/>
              <a:t>Braille Page Numbers</a:t>
            </a:r>
          </a:p>
        </p:txBody>
      </p:sp>
      <p:sp>
        <p:nvSpPr>
          <p:cNvPr id="8" name="Content Placeholder 7">
            <a:extLst>
              <a:ext uri="{FF2B5EF4-FFF2-40B4-BE49-F238E27FC236}">
                <a16:creationId xmlns:a16="http://schemas.microsoft.com/office/drawing/2014/main" id="{4153B59E-8EB6-4CA5-9AE8-0E1A24415EAB}"/>
              </a:ext>
            </a:extLst>
          </p:cNvPr>
          <p:cNvSpPr>
            <a:spLocks noGrp="1"/>
          </p:cNvSpPr>
          <p:nvPr>
            <p:ph sz="quarter" idx="4"/>
          </p:nvPr>
        </p:nvSpPr>
        <p:spPr>
          <a:xfrm>
            <a:off x="5715000" y="1943100"/>
            <a:ext cx="5913120" cy="4152900"/>
          </a:xfrm>
        </p:spPr>
        <p:txBody>
          <a:bodyPr>
            <a:normAutofit fontScale="92500" lnSpcReduction="10000"/>
          </a:bodyPr>
          <a:lstStyle/>
          <a:p>
            <a:pPr marL="0" indent="0">
              <a:buNone/>
            </a:pPr>
            <a:r>
              <a:rPr lang="en-US" b="1" dirty="0"/>
              <a:t>[</a:t>
            </a:r>
            <a:r>
              <a:rPr lang="en-US" b="1" dirty="0" err="1"/>
              <a:t>svpnpN:N:N:N</a:t>
            </a:r>
            <a:r>
              <a:rPr lang="en-US" b="1" dirty="0"/>
              <a:t>]</a:t>
            </a:r>
            <a:r>
              <a:rPr lang="en-US" dirty="0"/>
              <a:t> can set placement of all page numbers. The possible values for any N are: 0 for no place, 1 for upper left, 2 for upper right, 3 for lower left, 4 for lower right. The N’s are (in order) braille on odd, braille on even, print on odd, print on even</a:t>
            </a:r>
          </a:p>
          <a:p>
            <a:pPr marL="0" indent="0">
              <a:buNone/>
            </a:pPr>
            <a:r>
              <a:rPr lang="en-US" b="1" dirty="0"/>
              <a:t>[</a:t>
            </a:r>
            <a:r>
              <a:rPr lang="en-US" b="1" dirty="0" err="1"/>
              <a:t>pg</a:t>
            </a:r>
            <a:r>
              <a:rPr lang="en-US" b="1" dirty="0"/>
              <a:t>#]</a:t>
            </a:r>
            <a:r>
              <a:rPr lang="en-US" dirty="0"/>
              <a:t> begins a new page and sets the braille page number to #</a:t>
            </a:r>
          </a:p>
          <a:p>
            <a:pPr marL="0" indent="0">
              <a:buNone/>
            </a:pPr>
            <a:r>
              <a:rPr lang="en-US" b="1" dirty="0"/>
              <a:t>[</a:t>
            </a:r>
            <a:r>
              <a:rPr lang="en-US" b="1" dirty="0" err="1"/>
              <a:t>pv</a:t>
            </a:r>
            <a:r>
              <a:rPr lang="en-US" b="1" dirty="0"/>
              <a:t>#~_]</a:t>
            </a:r>
            <a:r>
              <a:rPr lang="en-US" dirty="0"/>
              <a:t> sets the braille page number to # and the page prefix character to _</a:t>
            </a:r>
          </a:p>
        </p:txBody>
      </p:sp>
    </p:spTree>
    <p:extLst>
      <p:ext uri="{BB962C8B-B14F-4D97-AF65-F5344CB8AC3E}">
        <p14:creationId xmlns:p14="http://schemas.microsoft.com/office/powerpoint/2010/main" val="1355118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1F82DD-3FCD-47CF-9DD1-131FF6DCEF9B}"/>
              </a:ext>
            </a:extLst>
          </p:cNvPr>
          <p:cNvSpPr>
            <a:spLocks noGrp="1"/>
          </p:cNvSpPr>
          <p:nvPr>
            <p:ph type="title"/>
          </p:nvPr>
        </p:nvSpPr>
        <p:spPr/>
        <p:txBody>
          <a:bodyPr/>
          <a:lstStyle/>
          <a:p>
            <a:r>
              <a:rPr lang="en-US" dirty="0"/>
              <a:t>Visual Mnemonic for </a:t>
            </a:r>
            <a:r>
              <a:rPr lang="en-US" dirty="0" err="1"/>
              <a:t>svpnpN:N:N:N</a:t>
            </a:r>
            <a:endParaRPr lang="en-US" dirty="0"/>
          </a:p>
        </p:txBody>
      </p:sp>
      <p:pic>
        <p:nvPicPr>
          <p:cNvPr id="10" name="Content Placeholder 9" descr="svpnpN:N:N:N code with spatially arranged and color-coded labels and a square with Arabic numerals showing positioning values of 1 2 3 and 4">
            <a:extLst>
              <a:ext uri="{FF2B5EF4-FFF2-40B4-BE49-F238E27FC236}">
                <a16:creationId xmlns:a16="http://schemas.microsoft.com/office/drawing/2014/main" id="{6CF7CA6A-3EEE-4AD5-A409-0DF18CDF83B7}"/>
              </a:ext>
            </a:extLst>
          </p:cNvPr>
          <p:cNvPicPr>
            <a:picLocks noGrp="1" noChangeAspect="1"/>
          </p:cNvPicPr>
          <p:nvPr>
            <p:ph idx="1"/>
          </p:nvPr>
        </p:nvPicPr>
        <p:blipFill>
          <a:blip r:embed="rId2"/>
          <a:stretch>
            <a:fillRect/>
          </a:stretch>
        </p:blipFill>
        <p:spPr>
          <a:xfrm>
            <a:off x="1575114" y="1505584"/>
            <a:ext cx="9041772" cy="4453255"/>
          </a:xfrm>
        </p:spPr>
      </p:pic>
    </p:spTree>
    <p:extLst>
      <p:ext uri="{BB962C8B-B14F-4D97-AF65-F5344CB8AC3E}">
        <p14:creationId xmlns:p14="http://schemas.microsoft.com/office/powerpoint/2010/main" val="3641666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49DD-C5AC-45F9-80C0-102E093B38F9}"/>
              </a:ext>
            </a:extLst>
          </p:cNvPr>
          <p:cNvSpPr>
            <a:spLocks noGrp="1"/>
          </p:cNvSpPr>
          <p:nvPr>
            <p:ph type="title"/>
          </p:nvPr>
        </p:nvSpPr>
        <p:spPr>
          <a:xfrm>
            <a:off x="838200" y="269876"/>
            <a:ext cx="4095751" cy="682624"/>
          </a:xfrm>
        </p:spPr>
        <p:txBody>
          <a:bodyPr>
            <a:normAutofit fontScale="90000"/>
          </a:bodyPr>
          <a:lstStyle/>
          <a:p>
            <a:r>
              <a:rPr lang="en-US" dirty="0"/>
              <a:t>Blank Lines</a:t>
            </a:r>
          </a:p>
        </p:txBody>
      </p:sp>
      <p:sp>
        <p:nvSpPr>
          <p:cNvPr id="3" name="Content Placeholder 2">
            <a:extLst>
              <a:ext uri="{FF2B5EF4-FFF2-40B4-BE49-F238E27FC236}">
                <a16:creationId xmlns:a16="http://schemas.microsoft.com/office/drawing/2014/main" id="{B435F04A-A0F7-48B7-949E-47C284CC1B9A}"/>
              </a:ext>
            </a:extLst>
          </p:cNvPr>
          <p:cNvSpPr>
            <a:spLocks noGrp="1"/>
          </p:cNvSpPr>
          <p:nvPr>
            <p:ph sz="half" idx="1"/>
          </p:nvPr>
        </p:nvSpPr>
        <p:spPr>
          <a:xfrm>
            <a:off x="838200" y="1047750"/>
            <a:ext cx="6419850" cy="4512791"/>
          </a:xfrm>
        </p:spPr>
        <p:txBody>
          <a:bodyPr>
            <a:normAutofit/>
          </a:bodyPr>
          <a:lstStyle/>
          <a:p>
            <a:pPr marL="0" indent="0">
              <a:buNone/>
            </a:pPr>
            <a:r>
              <a:rPr lang="en-US" sz="3600" dirty="0"/>
              <a:t>Codes:</a:t>
            </a:r>
          </a:p>
          <a:p>
            <a:pPr lvl="1"/>
            <a:r>
              <a:rPr lang="en-US" sz="3200" dirty="0" err="1"/>
              <a:t>sk</a:t>
            </a:r>
            <a:endParaRPr lang="en-US" sz="3200" dirty="0"/>
          </a:p>
          <a:p>
            <a:pPr lvl="2"/>
            <a:r>
              <a:rPr lang="en-US" sz="2800" b="1" dirty="0"/>
              <a:t>[sk1]</a:t>
            </a:r>
            <a:r>
              <a:rPr lang="en-US" sz="2800" dirty="0"/>
              <a:t> or </a:t>
            </a:r>
            <a:r>
              <a:rPr lang="en-US" sz="2800" b="1" dirty="0"/>
              <a:t>[sk2]</a:t>
            </a:r>
            <a:r>
              <a:rPr lang="en-US" sz="2800" dirty="0"/>
              <a:t> or </a:t>
            </a:r>
            <a:r>
              <a:rPr lang="en-US" sz="2800" b="1" dirty="0"/>
              <a:t>[sk12]</a:t>
            </a:r>
            <a:r>
              <a:rPr lang="en-US" sz="2800" dirty="0"/>
              <a:t> … etcetera</a:t>
            </a:r>
          </a:p>
          <a:p>
            <a:pPr lvl="2"/>
            <a:r>
              <a:rPr lang="en-US" sz="2800" dirty="0"/>
              <a:t>[</a:t>
            </a:r>
            <a:r>
              <a:rPr lang="en-US" sz="2800" dirty="0" err="1"/>
              <a:t>skn</a:t>
            </a:r>
            <a:r>
              <a:rPr lang="en-US" sz="2800" dirty="0"/>
              <a:t>] nullifies a blank line</a:t>
            </a:r>
          </a:p>
          <a:p>
            <a:pPr lvl="1"/>
            <a:r>
              <a:rPr lang="en-US" sz="3200" dirty="0" err="1"/>
              <a:t>sc</a:t>
            </a:r>
            <a:endParaRPr lang="en-US" sz="3200" dirty="0"/>
          </a:p>
          <a:p>
            <a:pPr lvl="2"/>
            <a:r>
              <a:rPr lang="en-US" sz="2800" b="1" dirty="0"/>
              <a:t>[</a:t>
            </a:r>
            <a:r>
              <a:rPr lang="en-US" sz="2800" b="1" dirty="0" err="1"/>
              <a:t>scL:M:N:P</a:t>
            </a:r>
            <a:r>
              <a:rPr lang="en-US" sz="2800" b="1" dirty="0"/>
              <a:t>]</a:t>
            </a:r>
            <a:r>
              <a:rPr lang="en-US" sz="2800" dirty="0"/>
              <a:t> is a template for conditional line skips</a:t>
            </a:r>
            <a:endParaRPr lang="en-US" dirty="0"/>
          </a:p>
          <a:p>
            <a:pPr marL="0" indent="0">
              <a:spcBef>
                <a:spcPts val="1800"/>
              </a:spcBef>
              <a:buNone/>
            </a:pPr>
            <a:r>
              <a:rPr lang="en-US" dirty="0"/>
              <a:t>Blank line codes are often “packed into” a paragraph style.</a:t>
            </a:r>
          </a:p>
        </p:txBody>
      </p:sp>
      <p:pic>
        <p:nvPicPr>
          <p:cNvPr id="6" name="Content Placeholder 5" descr="shoes, hats, and bags organized in a walk-in closet">
            <a:extLst>
              <a:ext uri="{FF2B5EF4-FFF2-40B4-BE49-F238E27FC236}">
                <a16:creationId xmlns:a16="http://schemas.microsoft.com/office/drawing/2014/main" id="{0141FC85-ECD4-447C-8C10-E65A16EB9A20}"/>
              </a:ext>
            </a:extLst>
          </p:cNvPr>
          <p:cNvPicPr>
            <a:picLocks noGrp="1" noChangeAspect="1"/>
          </p:cNvPicPr>
          <p:nvPr>
            <p:ph sz="half" idx="2"/>
          </p:nvPr>
        </p:nvPicPr>
        <p:blipFill rotWithShape="1">
          <a:blip r:embed="rId2"/>
          <a:srcRect b="3574"/>
          <a:stretch/>
        </p:blipFill>
        <p:spPr>
          <a:xfrm>
            <a:off x="7258050" y="288925"/>
            <a:ext cx="4933951" cy="5848066"/>
          </a:xfrm>
        </p:spPr>
      </p:pic>
    </p:spTree>
    <p:extLst>
      <p:ext uri="{BB962C8B-B14F-4D97-AF65-F5344CB8AC3E}">
        <p14:creationId xmlns:p14="http://schemas.microsoft.com/office/powerpoint/2010/main" val="1631010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CA4BF-3F19-4957-A250-688B7B384DE6}"/>
              </a:ext>
            </a:extLst>
          </p:cNvPr>
          <p:cNvSpPr>
            <a:spLocks noGrp="1"/>
          </p:cNvSpPr>
          <p:nvPr>
            <p:ph type="title"/>
          </p:nvPr>
        </p:nvSpPr>
        <p:spPr>
          <a:xfrm>
            <a:off x="3867150" y="171451"/>
            <a:ext cx="7486650" cy="876300"/>
          </a:xfrm>
        </p:spPr>
        <p:txBody>
          <a:bodyPr>
            <a:normAutofit/>
          </a:bodyPr>
          <a:lstStyle/>
          <a:p>
            <a:r>
              <a:rPr lang="en-US" dirty="0"/>
              <a:t>Things Kept Together</a:t>
            </a:r>
          </a:p>
        </p:txBody>
      </p:sp>
      <p:pic>
        <p:nvPicPr>
          <p:cNvPr id="6" name="Content Placeholder 5" descr="stack of retro suitcases">
            <a:extLst>
              <a:ext uri="{FF2B5EF4-FFF2-40B4-BE49-F238E27FC236}">
                <a16:creationId xmlns:a16="http://schemas.microsoft.com/office/drawing/2014/main" id="{A7214926-5BAC-4C95-9127-0A469F1E59E2}"/>
              </a:ext>
            </a:extLst>
          </p:cNvPr>
          <p:cNvPicPr>
            <a:picLocks noGrp="1" noChangeAspect="1"/>
          </p:cNvPicPr>
          <p:nvPr>
            <p:ph sz="half" idx="1"/>
          </p:nvPr>
        </p:nvPicPr>
        <p:blipFill>
          <a:blip r:embed="rId2"/>
          <a:stretch>
            <a:fillRect/>
          </a:stretch>
        </p:blipFill>
        <p:spPr>
          <a:xfrm>
            <a:off x="0" y="0"/>
            <a:ext cx="3238927" cy="4857750"/>
          </a:xfrm>
        </p:spPr>
      </p:pic>
      <p:sp>
        <p:nvSpPr>
          <p:cNvPr id="4" name="Content Placeholder 3">
            <a:extLst>
              <a:ext uri="{FF2B5EF4-FFF2-40B4-BE49-F238E27FC236}">
                <a16:creationId xmlns:a16="http://schemas.microsoft.com/office/drawing/2014/main" id="{2407F95C-1D8E-416C-A8D4-55946267A4C6}"/>
              </a:ext>
            </a:extLst>
          </p:cNvPr>
          <p:cNvSpPr>
            <a:spLocks noGrp="1"/>
          </p:cNvSpPr>
          <p:nvPr>
            <p:ph sz="half" idx="2"/>
          </p:nvPr>
        </p:nvSpPr>
        <p:spPr>
          <a:xfrm>
            <a:off x="3867150" y="1123950"/>
            <a:ext cx="7486650" cy="4857750"/>
          </a:xfrm>
        </p:spPr>
        <p:txBody>
          <a:bodyPr>
            <a:normAutofit fontScale="92500" lnSpcReduction="10000"/>
          </a:bodyPr>
          <a:lstStyle/>
          <a:p>
            <a:pPr marL="0" indent="0">
              <a:buNone/>
            </a:pPr>
            <a:r>
              <a:rPr lang="en-US" sz="3200" dirty="0"/>
              <a:t>Examples</a:t>
            </a:r>
          </a:p>
          <a:p>
            <a:pPr lvl="1"/>
            <a:r>
              <a:rPr lang="en-US" sz="2800" dirty="0"/>
              <a:t>Heading and text that follows it</a:t>
            </a:r>
          </a:p>
          <a:p>
            <a:pPr lvl="1"/>
            <a:r>
              <a:rPr lang="en-US" sz="2800" dirty="0"/>
              <a:t>Poetic lines in a stanza</a:t>
            </a:r>
          </a:p>
          <a:p>
            <a:pPr lvl="1"/>
            <a:r>
              <a:rPr lang="en-US" sz="2800" dirty="0"/>
              <a:t>Table of columns and rows</a:t>
            </a:r>
          </a:p>
          <a:p>
            <a:pPr marL="0" indent="0">
              <a:spcBef>
                <a:spcPts val="1800"/>
              </a:spcBef>
              <a:buNone/>
            </a:pPr>
            <a:r>
              <a:rPr lang="en-US" sz="3200" dirty="0"/>
              <a:t>Some Codes for Protecting (aka “keep together”)</a:t>
            </a:r>
          </a:p>
          <a:p>
            <a:pPr lvl="1">
              <a:lnSpc>
                <a:spcPct val="100000"/>
              </a:lnSpc>
            </a:pPr>
            <a:r>
              <a:rPr lang="en-US" sz="2800" b="1" dirty="0"/>
              <a:t>[:]</a:t>
            </a:r>
            <a:r>
              <a:rPr lang="en-US" sz="2800" dirty="0"/>
              <a:t> and </a:t>
            </a:r>
            <a:r>
              <a:rPr lang="en-US" sz="2800" b="1" dirty="0"/>
              <a:t>[;]</a:t>
            </a:r>
            <a:r>
              <a:rPr lang="en-US" sz="2800" dirty="0"/>
              <a:t> keep together on a braille line</a:t>
            </a:r>
          </a:p>
          <a:p>
            <a:pPr lvl="1">
              <a:lnSpc>
                <a:spcPct val="110000"/>
              </a:lnSpc>
            </a:pPr>
            <a:r>
              <a:rPr lang="en-US" sz="2800" b="1" dirty="0"/>
              <a:t>[</a:t>
            </a:r>
            <a:r>
              <a:rPr lang="en-US" sz="2800" b="1" dirty="0" err="1"/>
              <a:t>kps</a:t>
            </a:r>
            <a:r>
              <a:rPr lang="en-US" sz="2800" b="1" dirty="0"/>
              <a:t>]</a:t>
            </a:r>
            <a:r>
              <a:rPr lang="en-US" sz="2800" dirty="0"/>
              <a:t> and </a:t>
            </a:r>
            <a:r>
              <a:rPr lang="en-US" sz="2800" b="1" dirty="0"/>
              <a:t>[</a:t>
            </a:r>
            <a:r>
              <a:rPr lang="en-US" sz="2800" b="1" dirty="0" err="1"/>
              <a:t>kpe</a:t>
            </a:r>
            <a:r>
              <a:rPr lang="en-US" sz="2800" b="1" dirty="0"/>
              <a:t>]</a:t>
            </a:r>
            <a:r>
              <a:rPr lang="en-US" sz="2800" dirty="0"/>
              <a:t> keep blocks together on a braille page</a:t>
            </a:r>
          </a:p>
          <a:p>
            <a:pPr lvl="1">
              <a:lnSpc>
                <a:spcPct val="100000"/>
              </a:lnSpc>
            </a:pPr>
            <a:endParaRPr lang="en-US" sz="2800" dirty="0"/>
          </a:p>
          <a:p>
            <a:pPr marL="0" indent="0">
              <a:lnSpc>
                <a:spcPct val="100000"/>
              </a:lnSpc>
              <a:spcBef>
                <a:spcPts val="0"/>
              </a:spcBef>
              <a:buNone/>
            </a:pPr>
            <a:r>
              <a:rPr lang="en-US" sz="3200" dirty="0"/>
              <a:t>Protect codes are often “packed into” a style.</a:t>
            </a:r>
          </a:p>
        </p:txBody>
      </p:sp>
    </p:spTree>
    <p:extLst>
      <p:ext uri="{BB962C8B-B14F-4D97-AF65-F5344CB8AC3E}">
        <p14:creationId xmlns:p14="http://schemas.microsoft.com/office/powerpoint/2010/main" val="1487001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4B27-0640-4F8A-A0E9-25C98800AA02}"/>
              </a:ext>
            </a:extLst>
          </p:cNvPr>
          <p:cNvSpPr>
            <a:spLocks noGrp="1"/>
          </p:cNvSpPr>
          <p:nvPr>
            <p:ph type="title"/>
          </p:nvPr>
        </p:nvSpPr>
        <p:spPr/>
        <p:txBody>
          <a:bodyPr/>
          <a:lstStyle/>
          <a:p>
            <a:r>
              <a:rPr lang="en-US" dirty="0"/>
              <a:t>Paragraphs and Lists</a:t>
            </a:r>
          </a:p>
        </p:txBody>
      </p:sp>
      <p:sp>
        <p:nvSpPr>
          <p:cNvPr id="3" name="Content Placeholder 2">
            <a:extLst>
              <a:ext uri="{FF2B5EF4-FFF2-40B4-BE49-F238E27FC236}">
                <a16:creationId xmlns:a16="http://schemas.microsoft.com/office/drawing/2014/main" id="{939383AA-CDE8-4D10-8FF9-5BA7320B88E7}"/>
              </a:ext>
            </a:extLst>
          </p:cNvPr>
          <p:cNvSpPr>
            <a:spLocks noGrp="1"/>
          </p:cNvSpPr>
          <p:nvPr>
            <p:ph idx="1"/>
          </p:nvPr>
        </p:nvSpPr>
        <p:spPr/>
        <p:txBody>
          <a:bodyPr/>
          <a:lstStyle/>
          <a:p>
            <a:pPr marL="0" indent="0">
              <a:buNone/>
            </a:pPr>
            <a:r>
              <a:rPr lang="en-US" dirty="0"/>
              <a:t>These can be styled via numbered and/or named styles.</a:t>
            </a:r>
          </a:p>
        </p:txBody>
      </p:sp>
    </p:spTree>
    <p:extLst>
      <p:ext uri="{BB962C8B-B14F-4D97-AF65-F5344CB8AC3E}">
        <p14:creationId xmlns:p14="http://schemas.microsoft.com/office/powerpoint/2010/main" val="1776074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4B27-0640-4F8A-A0E9-25C98800AA02}"/>
              </a:ext>
            </a:extLst>
          </p:cNvPr>
          <p:cNvSpPr>
            <a:spLocks noGrp="1"/>
          </p:cNvSpPr>
          <p:nvPr>
            <p:ph type="title"/>
          </p:nvPr>
        </p:nvSpPr>
        <p:spPr/>
        <p:txBody>
          <a:bodyPr/>
          <a:lstStyle/>
          <a:p>
            <a:r>
              <a:rPr lang="en-US" dirty="0"/>
              <a:t>And More …</a:t>
            </a:r>
          </a:p>
        </p:txBody>
      </p:sp>
      <p:sp>
        <p:nvSpPr>
          <p:cNvPr id="3" name="Content Placeholder 2">
            <a:extLst>
              <a:ext uri="{FF2B5EF4-FFF2-40B4-BE49-F238E27FC236}">
                <a16:creationId xmlns:a16="http://schemas.microsoft.com/office/drawing/2014/main" id="{939383AA-CDE8-4D10-8FF9-5BA7320B88E7}"/>
              </a:ext>
            </a:extLst>
          </p:cNvPr>
          <p:cNvSpPr>
            <a:spLocks noGrp="1"/>
          </p:cNvSpPr>
          <p:nvPr>
            <p:ph sz="half" idx="1"/>
          </p:nvPr>
        </p:nvSpPr>
        <p:spPr>
          <a:xfrm>
            <a:off x="838200" y="1825625"/>
            <a:ext cx="3219450" cy="3734916"/>
          </a:xfrm>
        </p:spPr>
        <p:txBody>
          <a:bodyPr>
            <a:normAutofit/>
          </a:bodyPr>
          <a:lstStyle/>
          <a:p>
            <a:r>
              <a:rPr lang="en-US" sz="3200" dirty="0"/>
              <a:t>Footers</a:t>
            </a:r>
          </a:p>
          <a:p>
            <a:r>
              <a:rPr lang="en-US" sz="3200" dirty="0"/>
              <a:t>Graphics</a:t>
            </a:r>
          </a:p>
          <a:p>
            <a:r>
              <a:rPr lang="en-US" sz="3200" dirty="0"/>
              <a:t>Tables</a:t>
            </a:r>
          </a:p>
          <a:p>
            <a:r>
              <a:rPr lang="en-US" sz="3200" dirty="0"/>
              <a:t>What else?</a:t>
            </a:r>
          </a:p>
        </p:txBody>
      </p:sp>
      <p:pic>
        <p:nvPicPr>
          <p:cNvPr id="6" name="Content Placeholder 5" descr="green fields at sunset">
            <a:extLst>
              <a:ext uri="{FF2B5EF4-FFF2-40B4-BE49-F238E27FC236}">
                <a16:creationId xmlns:a16="http://schemas.microsoft.com/office/drawing/2014/main" id="{C3E1C99E-CB83-4396-BACA-A871853596D7}"/>
              </a:ext>
            </a:extLst>
          </p:cNvPr>
          <p:cNvPicPr>
            <a:picLocks noGrp="1" noChangeAspect="1"/>
          </p:cNvPicPr>
          <p:nvPr>
            <p:ph sz="half" idx="2"/>
          </p:nvPr>
        </p:nvPicPr>
        <p:blipFill>
          <a:blip r:embed="rId2"/>
          <a:stretch>
            <a:fillRect/>
          </a:stretch>
        </p:blipFill>
        <p:spPr>
          <a:xfrm>
            <a:off x="4819651" y="-42305"/>
            <a:ext cx="7372350" cy="5522938"/>
          </a:xfrm>
        </p:spPr>
      </p:pic>
    </p:spTree>
    <p:extLst>
      <p:ext uri="{BB962C8B-B14F-4D97-AF65-F5344CB8AC3E}">
        <p14:creationId xmlns:p14="http://schemas.microsoft.com/office/powerpoint/2010/main" val="2508052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A0E101-0B82-42A0-B7A1-B6E1D00697AF}"/>
              </a:ext>
            </a:extLst>
          </p:cNvPr>
          <p:cNvSpPr>
            <a:spLocks noGrp="1"/>
          </p:cNvSpPr>
          <p:nvPr>
            <p:ph type="ctrTitle"/>
          </p:nvPr>
        </p:nvSpPr>
        <p:spPr>
          <a:xfrm>
            <a:off x="1524000" y="1122362"/>
            <a:ext cx="9144000" cy="3662997"/>
          </a:xfrm>
        </p:spPr>
        <p:txBody>
          <a:bodyPr>
            <a:normAutofit/>
          </a:bodyPr>
          <a:lstStyle/>
          <a:p>
            <a:r>
              <a:rPr lang="en-US" dirty="0"/>
              <a:t>Demonstration, including “Modify Style”</a:t>
            </a:r>
            <a:br>
              <a:rPr lang="en-US" dirty="0"/>
            </a:br>
            <a:r>
              <a:rPr lang="en-US" sz="9600" dirty="0"/>
              <a:t>🦆</a:t>
            </a:r>
            <a:endParaRPr lang="en-US" dirty="0"/>
          </a:p>
        </p:txBody>
      </p:sp>
    </p:spTree>
    <p:extLst>
      <p:ext uri="{BB962C8B-B14F-4D97-AF65-F5344CB8AC3E}">
        <p14:creationId xmlns:p14="http://schemas.microsoft.com/office/powerpoint/2010/main" val="3149474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#2</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adult-looking duckling standing in front of a cockpit's control panel and holding file folders labeled &quot;Duxbury Flight School&quot;">
            <a:extLst>
              <a:ext uri="{FF2B5EF4-FFF2-40B4-BE49-F238E27FC236}">
                <a16:creationId xmlns:a16="http://schemas.microsoft.com/office/drawing/2014/main" id="{43AF6826-EC5E-4A2F-B058-FCC025AE2E44}"/>
              </a:ext>
            </a:extLst>
          </p:cNvPr>
          <p:cNvPicPr>
            <a:picLocks noGrp="1" noChangeAspect="1"/>
          </p:cNvPicPr>
          <p:nvPr>
            <p:ph type="pic" idx="1"/>
          </p:nvPr>
        </p:nvPicPr>
        <p:blipFill rotWithShape="1">
          <a:blip r:embed="rId2"/>
          <a:srcRect l="15361" r="13826" b="24253"/>
          <a:stretch/>
        </p:blipFill>
        <p:spPr>
          <a:xfrm>
            <a:off x="944293" y="871151"/>
            <a:ext cx="4782317" cy="5115697"/>
          </a:xfrm>
        </p:spPr>
      </p:pic>
    </p:spTree>
    <p:extLst>
      <p:ext uri="{BB962C8B-B14F-4D97-AF65-F5344CB8AC3E}">
        <p14:creationId xmlns:p14="http://schemas.microsoft.com/office/powerpoint/2010/main" val="825470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a:xfrm>
            <a:off x="838200" y="365125"/>
            <a:ext cx="10515600" cy="944691"/>
          </a:xfrm>
        </p:spPr>
        <p:txBody>
          <a:bodyPr/>
          <a:lstStyle/>
          <a:p>
            <a:r>
              <a:rPr lang="en-US" dirty="0"/>
              <a:t>Poll Two!</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a:xfrm>
            <a:off x="838200" y="1567720"/>
            <a:ext cx="10515600" cy="3722559"/>
          </a:xfrm>
        </p:spPr>
        <p:txBody>
          <a:bodyPr>
            <a:normAutofit/>
          </a:bodyPr>
          <a:lstStyle/>
          <a:p>
            <a:pPr marL="463550" indent="-463550">
              <a:spcAft>
                <a:spcPts val="1200"/>
              </a:spcAft>
              <a:buNone/>
            </a:pPr>
            <a:r>
              <a:rPr lang="en-US" sz="3200" b="1" dirty="0"/>
              <a:t>2. To examine what codes make up a paragraph style, we should use which of the following?</a:t>
            </a:r>
          </a:p>
          <a:p>
            <a:pPr marL="914400" indent="-515938">
              <a:spcAft>
                <a:spcPts val="600"/>
              </a:spcAft>
              <a:buNone/>
            </a:pPr>
            <a:r>
              <a:rPr lang="en-US" sz="3200" b="1" dirty="0"/>
              <a:t>A.</a:t>
            </a:r>
            <a:r>
              <a:rPr lang="en-US" sz="3200" dirty="0"/>
              <a:t> Find</a:t>
            </a:r>
          </a:p>
          <a:p>
            <a:pPr marL="914400" indent="-515938">
              <a:spcAft>
                <a:spcPts val="600"/>
              </a:spcAft>
              <a:buNone/>
            </a:pPr>
            <a:r>
              <a:rPr lang="en-US" sz="3200" b="1" dirty="0"/>
              <a:t>B.</a:t>
            </a:r>
            <a:r>
              <a:rPr lang="en-US" sz="3200" dirty="0"/>
              <a:t> Modify Style</a:t>
            </a:r>
          </a:p>
          <a:p>
            <a:pPr marL="914400" indent="-515938">
              <a:spcAft>
                <a:spcPts val="600"/>
              </a:spcAft>
              <a:buNone/>
            </a:pPr>
            <a:r>
              <a:rPr lang="en-US" sz="3200" b="1" dirty="0"/>
              <a:t>C.</a:t>
            </a:r>
            <a:r>
              <a:rPr lang="en-US" sz="3200" dirty="0"/>
              <a:t> Apply Style</a:t>
            </a:r>
          </a:p>
          <a:p>
            <a:pPr marL="914400" indent="-515938">
              <a:spcAft>
                <a:spcPts val="600"/>
              </a:spcAft>
              <a:buNone/>
            </a:pPr>
            <a:r>
              <a:rPr lang="en-US" sz="3200" b="1" dirty="0"/>
              <a:t>D. </a:t>
            </a:r>
            <a:r>
              <a:rPr lang="en-US" sz="3200" dirty="0" err="1"/>
              <a:t>Sixlets</a:t>
            </a:r>
            <a:endParaRPr lang="en-US" sz="3200" dirty="0"/>
          </a:p>
        </p:txBody>
      </p:sp>
    </p:spTree>
    <p:extLst>
      <p:ext uri="{BB962C8B-B14F-4D97-AF65-F5344CB8AC3E}">
        <p14:creationId xmlns:p14="http://schemas.microsoft.com/office/powerpoint/2010/main" val="2747230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9860-C9FB-495E-AE69-4BC8F46C11B3}"/>
              </a:ext>
            </a:extLst>
          </p:cNvPr>
          <p:cNvSpPr>
            <a:spLocks noGrp="1"/>
          </p:cNvSpPr>
          <p:nvPr>
            <p:ph type="title"/>
          </p:nvPr>
        </p:nvSpPr>
        <p:spPr/>
        <p:txBody>
          <a:bodyPr>
            <a:normAutofit/>
          </a:bodyPr>
          <a:lstStyle/>
          <a:p>
            <a:r>
              <a:rPr lang="en-US" sz="4000" dirty="0"/>
              <a:t>Hello</a:t>
            </a:r>
          </a:p>
        </p:txBody>
      </p:sp>
      <p:pic>
        <p:nvPicPr>
          <p:cNvPr id="8" name="Content Placeholder 7" descr="Kyle DeJute">
            <a:extLst>
              <a:ext uri="{FF2B5EF4-FFF2-40B4-BE49-F238E27FC236}">
                <a16:creationId xmlns:a16="http://schemas.microsoft.com/office/drawing/2014/main" id="{967CA0EF-D78E-4488-BB0F-8A5C976A2772}"/>
              </a:ext>
            </a:extLst>
          </p:cNvPr>
          <p:cNvPicPr>
            <a:picLocks noGrp="1" noChangeAspect="1"/>
          </p:cNvPicPr>
          <p:nvPr>
            <p:ph type="pic" idx="1"/>
          </p:nvPr>
        </p:nvPicPr>
        <p:blipFill rotWithShape="1">
          <a:blip r:embed="rId3"/>
          <a:srcRect t="11621" b="11621"/>
          <a:stretch/>
        </p:blipFill>
        <p:spPr/>
      </p:pic>
      <p:sp>
        <p:nvSpPr>
          <p:cNvPr id="3" name="Text Placeholder 2">
            <a:extLst>
              <a:ext uri="{FF2B5EF4-FFF2-40B4-BE49-F238E27FC236}">
                <a16:creationId xmlns:a16="http://schemas.microsoft.com/office/drawing/2014/main" id="{8AA0257B-8CF7-45A4-A636-0149E4EB01C3}"/>
              </a:ext>
            </a:extLst>
          </p:cNvPr>
          <p:cNvSpPr>
            <a:spLocks noGrp="1"/>
          </p:cNvSpPr>
          <p:nvPr>
            <p:ph type="body" sz="half" idx="2"/>
          </p:nvPr>
        </p:nvSpPr>
        <p:spPr>
          <a:xfrm>
            <a:off x="6665350" y="2283039"/>
            <a:ext cx="4858993" cy="1145962"/>
          </a:xfrm>
        </p:spPr>
        <p:txBody>
          <a:bodyPr>
            <a:normAutofit/>
          </a:bodyPr>
          <a:lstStyle/>
          <a:p>
            <a:pPr marL="0" indent="0">
              <a:buNone/>
            </a:pPr>
            <a:r>
              <a:rPr lang="en-US" sz="2800" dirty="0"/>
              <a:t>Kyle DeJute</a:t>
            </a:r>
          </a:p>
          <a:p>
            <a:pPr marL="0" indent="0">
              <a:buNone/>
            </a:pPr>
            <a:r>
              <a:rPr lang="en-US" sz="2800" dirty="0"/>
              <a:t>Braille Trainer at APH</a:t>
            </a:r>
          </a:p>
        </p:txBody>
      </p:sp>
    </p:spTree>
    <p:extLst>
      <p:ext uri="{BB962C8B-B14F-4D97-AF65-F5344CB8AC3E}">
        <p14:creationId xmlns:p14="http://schemas.microsoft.com/office/powerpoint/2010/main" val="3048081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a:xfrm>
            <a:off x="838200" y="365125"/>
            <a:ext cx="10515600" cy="944691"/>
          </a:xfrm>
        </p:spPr>
        <p:txBody>
          <a:bodyPr/>
          <a:lstStyle/>
          <a:p>
            <a:r>
              <a:rPr lang="en-US" dirty="0"/>
              <a:t>Poll Two,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a:xfrm>
            <a:off x="838200" y="1567720"/>
            <a:ext cx="10515600" cy="3722559"/>
          </a:xfrm>
        </p:spPr>
        <p:txBody>
          <a:bodyPr>
            <a:normAutofit/>
          </a:bodyPr>
          <a:lstStyle/>
          <a:p>
            <a:pPr marL="463550" indent="-463550">
              <a:spcAft>
                <a:spcPts val="1200"/>
              </a:spcAft>
              <a:buNone/>
            </a:pPr>
            <a:r>
              <a:rPr lang="en-US" sz="3200" b="1" dirty="0"/>
              <a:t>2. To examine what codes make up a paragraph style, we should use which of the following?</a:t>
            </a:r>
          </a:p>
          <a:p>
            <a:pPr marL="914400" indent="-515938">
              <a:spcAft>
                <a:spcPts val="600"/>
              </a:spcAft>
              <a:buNone/>
            </a:pPr>
            <a:r>
              <a:rPr lang="en-US" sz="3200" b="1" dirty="0"/>
              <a:t>A.</a:t>
            </a:r>
            <a:r>
              <a:rPr lang="en-US" sz="3200" dirty="0"/>
              <a:t> Find</a:t>
            </a:r>
          </a:p>
          <a:p>
            <a:pPr marL="914400" indent="-515938">
              <a:spcAft>
                <a:spcPts val="600"/>
              </a:spcAft>
              <a:buNone/>
            </a:pPr>
            <a:r>
              <a:rPr lang="en-US" sz="3200" b="1" dirty="0">
                <a:highlight>
                  <a:srgbClr val="FFFF00"/>
                </a:highlight>
              </a:rPr>
              <a:t>*B.</a:t>
            </a:r>
            <a:r>
              <a:rPr lang="en-US" sz="3200" dirty="0">
                <a:highlight>
                  <a:srgbClr val="FFFF00"/>
                </a:highlight>
              </a:rPr>
              <a:t> Modify Style*</a:t>
            </a:r>
          </a:p>
          <a:p>
            <a:pPr marL="914400" indent="-515938">
              <a:spcAft>
                <a:spcPts val="600"/>
              </a:spcAft>
              <a:buNone/>
            </a:pPr>
            <a:r>
              <a:rPr lang="en-US" sz="3200" b="1" dirty="0"/>
              <a:t>C.</a:t>
            </a:r>
            <a:r>
              <a:rPr lang="en-US" sz="3200" dirty="0"/>
              <a:t> Apply Style</a:t>
            </a:r>
          </a:p>
          <a:p>
            <a:pPr marL="914400" indent="-515938">
              <a:spcAft>
                <a:spcPts val="600"/>
              </a:spcAft>
              <a:buNone/>
            </a:pPr>
            <a:r>
              <a:rPr lang="en-US" sz="3200" b="1" dirty="0"/>
              <a:t>D. </a:t>
            </a:r>
            <a:r>
              <a:rPr lang="en-US" sz="3200" dirty="0" err="1"/>
              <a:t>Sixlets</a:t>
            </a:r>
            <a:endParaRPr lang="en-US" sz="3200" dirty="0"/>
          </a:p>
        </p:txBody>
      </p:sp>
    </p:spTree>
    <p:extLst>
      <p:ext uri="{BB962C8B-B14F-4D97-AF65-F5344CB8AC3E}">
        <p14:creationId xmlns:p14="http://schemas.microsoft.com/office/powerpoint/2010/main" val="44186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AB87-16A9-40E0-A8E3-3C311C4BFFF7}"/>
              </a:ext>
            </a:extLst>
          </p:cNvPr>
          <p:cNvSpPr>
            <a:spLocks noGrp="1"/>
          </p:cNvSpPr>
          <p:nvPr>
            <p:ph type="ctrTitle"/>
          </p:nvPr>
        </p:nvSpPr>
        <p:spPr>
          <a:xfrm>
            <a:off x="2343150" y="1122363"/>
            <a:ext cx="7562850" cy="2387600"/>
          </a:xfrm>
        </p:spPr>
        <p:txBody>
          <a:bodyPr/>
          <a:lstStyle/>
          <a:p>
            <a:r>
              <a:rPr lang="en-US" dirty="0"/>
              <a:t>What About Word’s Braille Tab?</a:t>
            </a:r>
          </a:p>
        </p:txBody>
      </p:sp>
    </p:spTree>
    <p:extLst>
      <p:ext uri="{BB962C8B-B14F-4D97-AF65-F5344CB8AC3E}">
        <p14:creationId xmlns:p14="http://schemas.microsoft.com/office/powerpoint/2010/main" val="4172476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BCCD-1607-4F40-B106-C4A096FDC67B}"/>
              </a:ext>
            </a:extLst>
          </p:cNvPr>
          <p:cNvSpPr>
            <a:spLocks noGrp="1"/>
          </p:cNvSpPr>
          <p:nvPr>
            <p:ph type="title"/>
          </p:nvPr>
        </p:nvSpPr>
        <p:spPr/>
        <p:txBody>
          <a:bodyPr/>
          <a:lstStyle/>
          <a:p>
            <a:r>
              <a:rPr lang="en-US" dirty="0"/>
              <a:t>Braille Tab Is Macros</a:t>
            </a:r>
          </a:p>
        </p:txBody>
      </p:sp>
      <p:pic>
        <p:nvPicPr>
          <p:cNvPr id="7" name="Content Placeholder 6" descr="set of wrenches hanging on a wall with size labels written above them">
            <a:extLst>
              <a:ext uri="{FF2B5EF4-FFF2-40B4-BE49-F238E27FC236}">
                <a16:creationId xmlns:a16="http://schemas.microsoft.com/office/drawing/2014/main" id="{A0E13446-213A-4210-A76D-A7B8D6FE8A8A}"/>
              </a:ext>
            </a:extLst>
          </p:cNvPr>
          <p:cNvPicPr>
            <a:picLocks noGrp="1" noChangeAspect="1"/>
          </p:cNvPicPr>
          <p:nvPr>
            <p:ph idx="1"/>
          </p:nvPr>
        </p:nvPicPr>
        <p:blipFill>
          <a:blip r:embed="rId2"/>
          <a:stretch>
            <a:fillRect/>
          </a:stretch>
        </p:blipFill>
        <p:spPr>
          <a:xfrm>
            <a:off x="2754062" y="1531785"/>
            <a:ext cx="6683876" cy="4457233"/>
          </a:xfrm>
        </p:spPr>
      </p:pic>
    </p:spTree>
    <p:extLst>
      <p:ext uri="{BB962C8B-B14F-4D97-AF65-F5344CB8AC3E}">
        <p14:creationId xmlns:p14="http://schemas.microsoft.com/office/powerpoint/2010/main" val="1658018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AB87-16A9-40E0-A8E3-3C311C4BFFF7}"/>
              </a:ext>
            </a:extLst>
          </p:cNvPr>
          <p:cNvSpPr>
            <a:spLocks noGrp="1"/>
          </p:cNvSpPr>
          <p:nvPr>
            <p:ph type="ctrTitle"/>
          </p:nvPr>
        </p:nvSpPr>
        <p:spPr>
          <a:xfrm>
            <a:off x="2343150" y="1122363"/>
            <a:ext cx="7562850" cy="2387600"/>
          </a:xfrm>
        </p:spPr>
        <p:txBody>
          <a:bodyPr/>
          <a:lstStyle/>
          <a:p>
            <a:r>
              <a:rPr lang="en-US" dirty="0"/>
              <a:t>Making Macros</a:t>
            </a:r>
          </a:p>
        </p:txBody>
      </p:sp>
    </p:spTree>
    <p:extLst>
      <p:ext uri="{BB962C8B-B14F-4D97-AF65-F5344CB8AC3E}">
        <p14:creationId xmlns:p14="http://schemas.microsoft.com/office/powerpoint/2010/main" val="3905463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F171B8-3640-49C0-A3DB-34F784B30B6C}"/>
              </a:ext>
            </a:extLst>
          </p:cNvPr>
          <p:cNvSpPr>
            <a:spLocks noGrp="1"/>
          </p:cNvSpPr>
          <p:nvPr>
            <p:ph type="title"/>
          </p:nvPr>
        </p:nvSpPr>
        <p:spPr/>
        <p:txBody>
          <a:bodyPr/>
          <a:lstStyle/>
          <a:p>
            <a:r>
              <a:rPr lang="en-US" dirty="0"/>
              <a:t>What is a macro?</a:t>
            </a:r>
          </a:p>
        </p:txBody>
      </p:sp>
      <p:sp>
        <p:nvSpPr>
          <p:cNvPr id="4" name="Content Placeholder 3">
            <a:extLst>
              <a:ext uri="{FF2B5EF4-FFF2-40B4-BE49-F238E27FC236}">
                <a16:creationId xmlns:a16="http://schemas.microsoft.com/office/drawing/2014/main" id="{FE56F6EA-4DC8-420D-AC49-D7A680226F4A}"/>
              </a:ext>
            </a:extLst>
          </p:cNvPr>
          <p:cNvSpPr>
            <a:spLocks noGrp="1"/>
          </p:cNvSpPr>
          <p:nvPr>
            <p:ph idx="1"/>
          </p:nvPr>
        </p:nvSpPr>
        <p:spPr/>
        <p:txBody>
          <a:bodyPr/>
          <a:lstStyle/>
          <a:p>
            <a:pPr marL="0" indent="0">
              <a:buNone/>
            </a:pPr>
            <a:r>
              <a:rPr lang="en-US" dirty="0"/>
              <a:t>“a single instruction that expands automatically into a set of instructions to perform a particular task”</a:t>
            </a:r>
          </a:p>
          <a:p>
            <a:pPr marL="0" indent="0">
              <a:buNone/>
            </a:pPr>
            <a:r>
              <a:rPr lang="en-US" dirty="0"/>
              <a:t>…</a:t>
            </a:r>
          </a:p>
          <a:p>
            <a:pPr marL="0" indent="0">
              <a:buNone/>
            </a:pPr>
            <a:r>
              <a:rPr lang="en-US" dirty="0"/>
              <a:t>It’s a shortcut.</a:t>
            </a:r>
          </a:p>
        </p:txBody>
      </p:sp>
    </p:spTree>
    <p:extLst>
      <p:ext uri="{BB962C8B-B14F-4D97-AF65-F5344CB8AC3E}">
        <p14:creationId xmlns:p14="http://schemas.microsoft.com/office/powerpoint/2010/main" val="3826190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BCCD-1607-4F40-B106-C4A096FDC67B}"/>
              </a:ext>
            </a:extLst>
          </p:cNvPr>
          <p:cNvSpPr>
            <a:spLocks noGrp="1"/>
          </p:cNvSpPr>
          <p:nvPr>
            <p:ph type="title"/>
          </p:nvPr>
        </p:nvSpPr>
        <p:spPr>
          <a:xfrm>
            <a:off x="838200" y="365125"/>
            <a:ext cx="5181600" cy="1325563"/>
          </a:xfrm>
        </p:spPr>
        <p:txBody>
          <a:bodyPr/>
          <a:lstStyle/>
          <a:p>
            <a:r>
              <a:rPr lang="en-US" dirty="0"/>
              <a:t>In Word!</a:t>
            </a:r>
          </a:p>
        </p:txBody>
      </p:sp>
      <p:pic>
        <p:nvPicPr>
          <p:cNvPr id="6" name="Content Placeholder 5" descr="retro cassette tape">
            <a:extLst>
              <a:ext uri="{FF2B5EF4-FFF2-40B4-BE49-F238E27FC236}">
                <a16:creationId xmlns:a16="http://schemas.microsoft.com/office/drawing/2014/main" id="{B3B63151-4DA5-4710-8893-504B5610B5EF}"/>
              </a:ext>
            </a:extLst>
          </p:cNvPr>
          <p:cNvPicPr>
            <a:picLocks noGrp="1" noChangeAspect="1"/>
          </p:cNvPicPr>
          <p:nvPr>
            <p:ph sz="half" idx="1"/>
          </p:nvPr>
        </p:nvPicPr>
        <p:blipFill rotWithShape="1">
          <a:blip r:embed="rId2"/>
          <a:srcRect l="7598" t="980" r="1960"/>
          <a:stretch/>
        </p:blipFill>
        <p:spPr>
          <a:xfrm>
            <a:off x="6568440" y="0"/>
            <a:ext cx="5623560" cy="6156960"/>
          </a:xfrm>
        </p:spPr>
      </p:pic>
      <p:sp>
        <p:nvSpPr>
          <p:cNvPr id="4" name="Content Placeholder 3">
            <a:extLst>
              <a:ext uri="{FF2B5EF4-FFF2-40B4-BE49-F238E27FC236}">
                <a16:creationId xmlns:a16="http://schemas.microsoft.com/office/drawing/2014/main" id="{C23F00CC-1D47-4BBA-9ABF-0B9FE39DFBFE}"/>
              </a:ext>
            </a:extLst>
          </p:cNvPr>
          <p:cNvSpPr>
            <a:spLocks noGrp="1"/>
          </p:cNvSpPr>
          <p:nvPr>
            <p:ph sz="half" idx="2"/>
          </p:nvPr>
        </p:nvSpPr>
        <p:spPr>
          <a:xfrm>
            <a:off x="838200" y="1561306"/>
            <a:ext cx="5181600" cy="3734916"/>
          </a:xfrm>
        </p:spPr>
        <p:txBody>
          <a:bodyPr/>
          <a:lstStyle/>
          <a:p>
            <a:pPr marL="0" indent="0">
              <a:buNone/>
            </a:pPr>
            <a:r>
              <a:rPr lang="en-US" dirty="0"/>
              <a:t>Choose “Record Macro” somewhere on Word’s Ribbon (perhaps under the View tab, in the Macros group) and then perform your macro using measurable clicks and keyboard strikes.</a:t>
            </a:r>
          </a:p>
          <a:p>
            <a:pPr marL="0" indent="0">
              <a:buNone/>
            </a:pPr>
            <a:r>
              <a:rPr lang="en-US" dirty="0"/>
              <a:t>See also </a:t>
            </a:r>
            <a:r>
              <a:rPr lang="en-US" dirty="0">
                <a:hlinkClick r:id="rId3"/>
              </a:rPr>
              <a:t>“Create or run a macro,” from Windows</a:t>
            </a:r>
            <a:endParaRPr lang="en-US" dirty="0"/>
          </a:p>
          <a:p>
            <a:pPr marL="0" indent="0">
              <a:buNone/>
            </a:pPr>
            <a:endParaRPr lang="en-US" dirty="0"/>
          </a:p>
        </p:txBody>
      </p:sp>
    </p:spTree>
    <p:extLst>
      <p:ext uri="{BB962C8B-B14F-4D97-AF65-F5344CB8AC3E}">
        <p14:creationId xmlns:p14="http://schemas.microsoft.com/office/powerpoint/2010/main" val="2791159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BCCD-1607-4F40-B106-C4A096FDC67B}"/>
              </a:ext>
            </a:extLst>
          </p:cNvPr>
          <p:cNvSpPr>
            <a:spLocks noGrp="1"/>
          </p:cNvSpPr>
          <p:nvPr>
            <p:ph type="title"/>
          </p:nvPr>
        </p:nvSpPr>
        <p:spPr>
          <a:xfrm>
            <a:off x="838200" y="365125"/>
            <a:ext cx="10515600" cy="679955"/>
          </a:xfrm>
        </p:spPr>
        <p:txBody>
          <a:bodyPr>
            <a:normAutofit fontScale="90000"/>
          </a:bodyPr>
          <a:lstStyle/>
          <a:p>
            <a:r>
              <a:rPr lang="en-US" dirty="0"/>
              <a:t>In DBT?</a:t>
            </a:r>
          </a:p>
        </p:txBody>
      </p:sp>
      <p:pic>
        <p:nvPicPr>
          <p:cNvPr id="6" name="Content Placeholder 5" descr="DBT pop-up menu &quot;Shortcut Preferences&quot; with five editable fields with the following keyboard shortcuts Alt-0, Alt-F7, Alt-3, Enter, CTRL-Enter">
            <a:extLst>
              <a:ext uri="{FF2B5EF4-FFF2-40B4-BE49-F238E27FC236}">
                <a16:creationId xmlns:a16="http://schemas.microsoft.com/office/drawing/2014/main" id="{9A1E36D2-8C10-4375-829E-2D0E59330B96}"/>
              </a:ext>
            </a:extLst>
          </p:cNvPr>
          <p:cNvPicPr>
            <a:picLocks noGrp="1" noChangeAspect="1"/>
          </p:cNvPicPr>
          <p:nvPr>
            <p:ph sz="half" idx="1"/>
          </p:nvPr>
        </p:nvPicPr>
        <p:blipFill rotWithShape="1">
          <a:blip r:embed="rId2"/>
          <a:srcRect b="14773"/>
          <a:stretch/>
        </p:blipFill>
        <p:spPr>
          <a:xfrm>
            <a:off x="2682240" y="2064963"/>
            <a:ext cx="7147560" cy="3915598"/>
          </a:xfrm>
          <a:ln w="12700">
            <a:solidFill>
              <a:schemeClr val="tx1"/>
            </a:solidFill>
          </a:ln>
        </p:spPr>
      </p:pic>
      <p:sp>
        <p:nvSpPr>
          <p:cNvPr id="4" name="Content Placeholder 3">
            <a:extLst>
              <a:ext uri="{FF2B5EF4-FFF2-40B4-BE49-F238E27FC236}">
                <a16:creationId xmlns:a16="http://schemas.microsoft.com/office/drawing/2014/main" id="{C23F00CC-1D47-4BBA-9ABF-0B9FE39DFBFE}"/>
              </a:ext>
            </a:extLst>
          </p:cNvPr>
          <p:cNvSpPr>
            <a:spLocks noGrp="1"/>
          </p:cNvSpPr>
          <p:nvPr>
            <p:ph sz="half" idx="2"/>
          </p:nvPr>
        </p:nvSpPr>
        <p:spPr>
          <a:xfrm>
            <a:off x="838200" y="1050925"/>
            <a:ext cx="10515600" cy="1014038"/>
          </a:xfrm>
        </p:spPr>
        <p:txBody>
          <a:bodyPr>
            <a:normAutofit/>
          </a:bodyPr>
          <a:lstStyle/>
          <a:p>
            <a:pPr marL="0" indent="0">
              <a:buNone/>
            </a:pPr>
            <a:r>
              <a:rPr lang="en-US" dirty="0"/>
              <a:t>In the “Global” dropdown menu, choose “Shortcut Preferences,” and edit as you dare.</a:t>
            </a:r>
          </a:p>
        </p:txBody>
      </p:sp>
    </p:spTree>
    <p:extLst>
      <p:ext uri="{BB962C8B-B14F-4D97-AF65-F5344CB8AC3E}">
        <p14:creationId xmlns:p14="http://schemas.microsoft.com/office/powerpoint/2010/main" val="2091014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BC07-E325-4FC2-BC45-ECD4D72D0E45}"/>
              </a:ext>
            </a:extLst>
          </p:cNvPr>
          <p:cNvSpPr>
            <a:spLocks noGrp="1"/>
          </p:cNvSpPr>
          <p:nvPr>
            <p:ph type="title"/>
          </p:nvPr>
        </p:nvSpPr>
        <p:spPr>
          <a:xfrm>
            <a:off x="838200" y="365125"/>
            <a:ext cx="3810000" cy="1631315"/>
          </a:xfrm>
        </p:spPr>
        <p:txBody>
          <a:bodyPr/>
          <a:lstStyle/>
          <a:p>
            <a:r>
              <a:rPr lang="en-US" dirty="0"/>
              <a:t>Can a Macro Be Edited?</a:t>
            </a:r>
          </a:p>
        </p:txBody>
      </p:sp>
      <p:sp>
        <p:nvSpPr>
          <p:cNvPr id="4" name="Content Placeholder 3">
            <a:extLst>
              <a:ext uri="{FF2B5EF4-FFF2-40B4-BE49-F238E27FC236}">
                <a16:creationId xmlns:a16="http://schemas.microsoft.com/office/drawing/2014/main" id="{F3A25907-30C4-4EFA-BB20-AB23FA0B06B6}"/>
              </a:ext>
            </a:extLst>
          </p:cNvPr>
          <p:cNvSpPr>
            <a:spLocks noGrp="1"/>
          </p:cNvSpPr>
          <p:nvPr>
            <p:ph sz="half" idx="2"/>
          </p:nvPr>
        </p:nvSpPr>
        <p:spPr>
          <a:xfrm>
            <a:off x="838200" y="1996440"/>
            <a:ext cx="3810000" cy="3496632"/>
          </a:xfrm>
        </p:spPr>
        <p:txBody>
          <a:bodyPr/>
          <a:lstStyle/>
          <a:p>
            <a:pPr marL="0" indent="0">
              <a:buNone/>
            </a:pPr>
            <a:r>
              <a:rPr lang="en-US" dirty="0"/>
              <a:t>Sure. Though, honestly, that is currently outside my expertise.</a:t>
            </a:r>
          </a:p>
          <a:p>
            <a:pPr marL="0" indent="0">
              <a:buNone/>
            </a:pPr>
            <a:r>
              <a:rPr lang="en-US" dirty="0"/>
              <a:t>But, …</a:t>
            </a:r>
          </a:p>
          <a:p>
            <a:pPr marL="0" indent="0">
              <a:buNone/>
            </a:pPr>
            <a:r>
              <a:rPr lang="en-US" dirty="0"/>
              <a:t>I bet it is not outside your capabilities!</a:t>
            </a:r>
          </a:p>
        </p:txBody>
      </p:sp>
      <p:pic>
        <p:nvPicPr>
          <p:cNvPr id="6" name="Content Placeholder 5" descr="quizzical owl">
            <a:extLst>
              <a:ext uri="{FF2B5EF4-FFF2-40B4-BE49-F238E27FC236}">
                <a16:creationId xmlns:a16="http://schemas.microsoft.com/office/drawing/2014/main" id="{92F9C5BD-5A1A-48FB-A4A7-F3E64B75F997}"/>
              </a:ext>
            </a:extLst>
          </p:cNvPr>
          <p:cNvPicPr>
            <a:picLocks noGrp="1" noChangeAspect="1"/>
          </p:cNvPicPr>
          <p:nvPr>
            <p:ph sz="half" idx="1"/>
          </p:nvPr>
        </p:nvPicPr>
        <p:blipFill rotWithShape="1">
          <a:blip r:embed="rId2"/>
          <a:srcRect r="19655"/>
          <a:stretch/>
        </p:blipFill>
        <p:spPr>
          <a:xfrm flipH="1">
            <a:off x="5090159" y="0"/>
            <a:ext cx="7101840" cy="6141720"/>
          </a:xfrm>
        </p:spPr>
      </p:pic>
    </p:spTree>
    <p:extLst>
      <p:ext uri="{BB962C8B-B14F-4D97-AF65-F5344CB8AC3E}">
        <p14:creationId xmlns:p14="http://schemas.microsoft.com/office/powerpoint/2010/main" val="393134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#3</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adult-looking duckling standing in front of a cockpit's control panel and holding file folders labeled &quot;Duxbury Flight School&quot;">
            <a:extLst>
              <a:ext uri="{FF2B5EF4-FFF2-40B4-BE49-F238E27FC236}">
                <a16:creationId xmlns:a16="http://schemas.microsoft.com/office/drawing/2014/main" id="{43AF6826-EC5E-4A2F-B058-FCC025AE2E44}"/>
              </a:ext>
            </a:extLst>
          </p:cNvPr>
          <p:cNvPicPr>
            <a:picLocks noGrp="1" noChangeAspect="1"/>
          </p:cNvPicPr>
          <p:nvPr>
            <p:ph type="pic" idx="1"/>
          </p:nvPr>
        </p:nvPicPr>
        <p:blipFill rotWithShape="1">
          <a:blip r:embed="rId2"/>
          <a:srcRect l="15361" r="13826" b="24253"/>
          <a:stretch/>
        </p:blipFill>
        <p:spPr>
          <a:xfrm>
            <a:off x="944293" y="871151"/>
            <a:ext cx="4782317" cy="5115697"/>
          </a:xfrm>
        </p:spPr>
      </p:pic>
    </p:spTree>
    <p:extLst>
      <p:ext uri="{BB962C8B-B14F-4D97-AF65-F5344CB8AC3E}">
        <p14:creationId xmlns:p14="http://schemas.microsoft.com/office/powerpoint/2010/main" val="3413590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Three!</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3. What is a macro?</a:t>
            </a:r>
          </a:p>
          <a:p>
            <a:pPr marL="914400" indent="-515938">
              <a:spcAft>
                <a:spcPts val="600"/>
              </a:spcAft>
              <a:buNone/>
            </a:pPr>
            <a:r>
              <a:rPr lang="en-US" sz="3200" b="1" dirty="0"/>
              <a:t>A.</a:t>
            </a:r>
            <a:r>
              <a:rPr lang="en-US" sz="3200" dirty="0"/>
              <a:t> a kind of pasta</a:t>
            </a:r>
          </a:p>
          <a:p>
            <a:pPr marL="914400" indent="-515938">
              <a:spcAft>
                <a:spcPts val="600"/>
              </a:spcAft>
              <a:buNone/>
            </a:pPr>
            <a:r>
              <a:rPr lang="en-US" sz="3200" b="1" dirty="0"/>
              <a:t>B.</a:t>
            </a:r>
            <a:r>
              <a:rPr lang="en-US" sz="3200" dirty="0"/>
              <a:t> a kind of shortcut</a:t>
            </a:r>
          </a:p>
          <a:p>
            <a:pPr marL="914400" indent="-515938">
              <a:spcAft>
                <a:spcPts val="600"/>
              </a:spcAft>
              <a:buNone/>
            </a:pPr>
            <a:r>
              <a:rPr lang="en-US" sz="3200" b="1" dirty="0"/>
              <a:t>C.</a:t>
            </a:r>
            <a:r>
              <a:rPr lang="en-US" sz="3200" dirty="0"/>
              <a:t> an overview of styles used</a:t>
            </a:r>
          </a:p>
        </p:txBody>
      </p:sp>
    </p:spTree>
    <p:extLst>
      <p:ext uri="{BB962C8B-B14F-4D97-AF65-F5344CB8AC3E}">
        <p14:creationId xmlns:p14="http://schemas.microsoft.com/office/powerpoint/2010/main" val="1344752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86517E-DA35-4647-A1FA-B32ECFB5967D}"/>
              </a:ext>
            </a:extLst>
          </p:cNvPr>
          <p:cNvSpPr>
            <a:spLocks noGrp="1"/>
          </p:cNvSpPr>
          <p:nvPr>
            <p:ph type="ctrTitle"/>
          </p:nvPr>
        </p:nvSpPr>
        <p:spPr/>
        <p:txBody>
          <a:bodyPr/>
          <a:lstStyle/>
          <a:p>
            <a:r>
              <a:rPr lang="en-US" dirty="0"/>
              <a:t>Starting Points</a:t>
            </a:r>
          </a:p>
        </p:txBody>
      </p:sp>
    </p:spTree>
    <p:extLst>
      <p:ext uri="{BB962C8B-B14F-4D97-AF65-F5344CB8AC3E}">
        <p14:creationId xmlns:p14="http://schemas.microsoft.com/office/powerpoint/2010/main" val="691892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Three,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3. What is a macro?</a:t>
            </a:r>
          </a:p>
          <a:p>
            <a:pPr marL="914400" indent="-515938">
              <a:spcAft>
                <a:spcPts val="600"/>
              </a:spcAft>
              <a:buNone/>
            </a:pPr>
            <a:r>
              <a:rPr lang="en-US" sz="3200" b="1" dirty="0"/>
              <a:t>A.</a:t>
            </a:r>
            <a:r>
              <a:rPr lang="en-US" sz="3200" dirty="0"/>
              <a:t> a kind of pasta</a:t>
            </a:r>
          </a:p>
          <a:p>
            <a:pPr marL="914400" indent="-515938">
              <a:spcAft>
                <a:spcPts val="600"/>
              </a:spcAft>
              <a:buNone/>
            </a:pPr>
            <a:r>
              <a:rPr lang="en-US" sz="3200" b="1" dirty="0">
                <a:highlight>
                  <a:srgbClr val="FFFF00"/>
                </a:highlight>
              </a:rPr>
              <a:t>*B.</a:t>
            </a:r>
            <a:r>
              <a:rPr lang="en-US" sz="3200" dirty="0">
                <a:highlight>
                  <a:srgbClr val="FFFF00"/>
                </a:highlight>
              </a:rPr>
              <a:t> a kind of shortcut*</a:t>
            </a:r>
          </a:p>
          <a:p>
            <a:pPr marL="914400" indent="-515938">
              <a:spcAft>
                <a:spcPts val="600"/>
              </a:spcAft>
              <a:buNone/>
            </a:pPr>
            <a:r>
              <a:rPr lang="en-US" sz="3200" b="1" dirty="0"/>
              <a:t>C.</a:t>
            </a:r>
            <a:r>
              <a:rPr lang="en-US" sz="3200" dirty="0"/>
              <a:t> an overview of styles used</a:t>
            </a:r>
          </a:p>
        </p:txBody>
      </p:sp>
    </p:spTree>
    <p:extLst>
      <p:ext uri="{BB962C8B-B14F-4D97-AF65-F5344CB8AC3E}">
        <p14:creationId xmlns:p14="http://schemas.microsoft.com/office/powerpoint/2010/main" val="239086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AB87-16A9-40E0-A8E3-3C311C4BFFF7}"/>
              </a:ext>
            </a:extLst>
          </p:cNvPr>
          <p:cNvSpPr>
            <a:spLocks noGrp="1"/>
          </p:cNvSpPr>
          <p:nvPr>
            <p:ph type="ctrTitle"/>
          </p:nvPr>
        </p:nvSpPr>
        <p:spPr/>
        <p:txBody>
          <a:bodyPr/>
          <a:lstStyle/>
          <a:p>
            <a:r>
              <a:rPr lang="en-US" dirty="0"/>
              <a:t>Math Coding</a:t>
            </a:r>
          </a:p>
        </p:txBody>
      </p:sp>
    </p:spTree>
    <p:extLst>
      <p:ext uri="{BB962C8B-B14F-4D97-AF65-F5344CB8AC3E}">
        <p14:creationId xmlns:p14="http://schemas.microsoft.com/office/powerpoint/2010/main" val="507275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BCCD-1607-4F40-B106-C4A096FDC67B}"/>
              </a:ext>
            </a:extLst>
          </p:cNvPr>
          <p:cNvSpPr>
            <a:spLocks noGrp="1"/>
          </p:cNvSpPr>
          <p:nvPr>
            <p:ph type="title"/>
          </p:nvPr>
        </p:nvSpPr>
        <p:spPr>
          <a:xfrm>
            <a:off x="838200" y="365125"/>
            <a:ext cx="10515600" cy="944691"/>
          </a:xfrm>
        </p:spPr>
        <p:txBody>
          <a:bodyPr>
            <a:noAutofit/>
          </a:bodyPr>
          <a:lstStyle/>
          <a:p>
            <a:r>
              <a:rPr lang="en-US" sz="3200" dirty="0"/>
              <a:t>Any Content Will Have Instructions/Codes in DBT (repeat)</a:t>
            </a:r>
          </a:p>
        </p:txBody>
      </p:sp>
      <p:sp>
        <p:nvSpPr>
          <p:cNvPr id="5" name="Content Placeholder 4">
            <a:extLst>
              <a:ext uri="{FF2B5EF4-FFF2-40B4-BE49-F238E27FC236}">
                <a16:creationId xmlns:a16="http://schemas.microsoft.com/office/drawing/2014/main" id="{1288867D-AB85-45F5-8205-19B23FD037F0}"/>
              </a:ext>
            </a:extLst>
          </p:cNvPr>
          <p:cNvSpPr>
            <a:spLocks noGrp="1"/>
          </p:cNvSpPr>
          <p:nvPr>
            <p:ph idx="1"/>
          </p:nvPr>
        </p:nvSpPr>
        <p:spPr>
          <a:xfrm>
            <a:off x="838200" y="1309817"/>
            <a:ext cx="10791092" cy="4238368"/>
          </a:xfrm>
        </p:spPr>
        <p:txBody>
          <a:bodyPr/>
          <a:lstStyle/>
          <a:p>
            <a:pPr marL="0" indent="0">
              <a:spcAft>
                <a:spcPts val="1800"/>
              </a:spcAft>
              <a:buNone/>
            </a:pPr>
            <a:r>
              <a:rPr lang="en-US" dirty="0"/>
              <a:t>Regardless of where it comes from, math (or any text) is going to get Duxbury instructions/codes.</a:t>
            </a:r>
          </a:p>
          <a:p>
            <a:r>
              <a:rPr lang="en-US" b="1" dirty="0"/>
              <a:t>Accessible .docx? </a:t>
            </a:r>
            <a:r>
              <a:rPr lang="en-US" dirty="0"/>
              <a:t>Yes.</a:t>
            </a:r>
          </a:p>
          <a:p>
            <a:pPr lvl="1"/>
            <a:r>
              <a:rPr lang="en-US" dirty="0"/>
              <a:t>Consider the </a:t>
            </a:r>
            <a:r>
              <a:rPr lang="en-US" dirty="0">
                <a:hlinkClick r:id="rId2"/>
              </a:rPr>
              <a:t>APH Hive </a:t>
            </a:r>
            <a:r>
              <a:rPr lang="en-US" dirty="0"/>
              <a:t>course “Building Accessible Word Documents” 📄⚒️🐝</a:t>
            </a:r>
          </a:p>
          <a:p>
            <a:r>
              <a:rPr lang="en-US" b="1" dirty="0"/>
              <a:t>Run-of-the-mill .docx? </a:t>
            </a:r>
            <a:r>
              <a:rPr lang="en-US" dirty="0"/>
              <a:t>Yes.</a:t>
            </a:r>
          </a:p>
          <a:p>
            <a:r>
              <a:rPr lang="en-US" b="1" dirty="0"/>
              <a:t>File from LaTeX editor? </a:t>
            </a:r>
            <a:r>
              <a:rPr lang="en-US" dirty="0"/>
              <a:t>Yes.</a:t>
            </a:r>
          </a:p>
          <a:p>
            <a:r>
              <a:rPr lang="en-US" b="1" dirty="0"/>
              <a:t>File created with six-key entry? </a:t>
            </a:r>
            <a:r>
              <a:rPr lang="en-US" dirty="0"/>
              <a:t>Yes.</a:t>
            </a:r>
          </a:p>
          <a:p>
            <a:r>
              <a:rPr lang="en-US" dirty="0"/>
              <a:t>More?</a:t>
            </a:r>
          </a:p>
        </p:txBody>
      </p:sp>
    </p:spTree>
    <p:extLst>
      <p:ext uri="{BB962C8B-B14F-4D97-AF65-F5344CB8AC3E}">
        <p14:creationId xmlns:p14="http://schemas.microsoft.com/office/powerpoint/2010/main" val="3989586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49DD-C5AC-45F9-80C0-102E093B38F9}"/>
              </a:ext>
            </a:extLst>
          </p:cNvPr>
          <p:cNvSpPr>
            <a:spLocks noGrp="1"/>
          </p:cNvSpPr>
          <p:nvPr>
            <p:ph type="title"/>
          </p:nvPr>
        </p:nvSpPr>
        <p:spPr/>
        <p:txBody>
          <a:bodyPr/>
          <a:lstStyle/>
          <a:p>
            <a:r>
              <a:rPr lang="en-US" dirty="0"/>
              <a:t>Translate to Discover</a:t>
            </a:r>
          </a:p>
        </p:txBody>
      </p:sp>
      <p:sp>
        <p:nvSpPr>
          <p:cNvPr id="3" name="Content Placeholder 2">
            <a:extLst>
              <a:ext uri="{FF2B5EF4-FFF2-40B4-BE49-F238E27FC236}">
                <a16:creationId xmlns:a16="http://schemas.microsoft.com/office/drawing/2014/main" id="{B435F04A-A0F7-48B7-949E-47C284CC1B9A}"/>
              </a:ext>
            </a:extLst>
          </p:cNvPr>
          <p:cNvSpPr>
            <a:spLocks noGrp="1"/>
          </p:cNvSpPr>
          <p:nvPr>
            <p:ph sz="half" idx="1"/>
          </p:nvPr>
        </p:nvSpPr>
        <p:spPr/>
        <p:txBody>
          <a:bodyPr/>
          <a:lstStyle/>
          <a:p>
            <a:pPr marL="0" indent="0">
              <a:buNone/>
            </a:pPr>
            <a:r>
              <a:rPr lang="en-US" dirty="0"/>
              <a:t>When you know the braille but not the codes, translating from braille may reveal useful codes and styles</a:t>
            </a:r>
          </a:p>
        </p:txBody>
      </p:sp>
      <p:pic>
        <p:nvPicPr>
          <p:cNvPr id="6" name="Content Placeholder 5" descr="school bus side view mirror and door">
            <a:extLst>
              <a:ext uri="{FF2B5EF4-FFF2-40B4-BE49-F238E27FC236}">
                <a16:creationId xmlns:a16="http://schemas.microsoft.com/office/drawing/2014/main" id="{085A129A-4034-4F59-85DE-49C0A69A1D5A}"/>
              </a:ext>
            </a:extLst>
          </p:cNvPr>
          <p:cNvPicPr>
            <a:picLocks noGrp="1" noChangeAspect="1"/>
          </p:cNvPicPr>
          <p:nvPr>
            <p:ph sz="half" idx="2"/>
          </p:nvPr>
        </p:nvPicPr>
        <p:blipFill>
          <a:blip r:embed="rId2"/>
          <a:stretch>
            <a:fillRect/>
          </a:stretch>
        </p:blipFill>
        <p:spPr>
          <a:xfrm>
            <a:off x="6172200" y="1965953"/>
            <a:ext cx="5181600" cy="3454732"/>
          </a:xfrm>
        </p:spPr>
      </p:pic>
    </p:spTree>
    <p:extLst>
      <p:ext uri="{BB962C8B-B14F-4D97-AF65-F5344CB8AC3E}">
        <p14:creationId xmlns:p14="http://schemas.microsoft.com/office/powerpoint/2010/main" val="3336764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4B27-0640-4F8A-A0E9-25C98800AA02}"/>
              </a:ext>
            </a:extLst>
          </p:cNvPr>
          <p:cNvSpPr>
            <a:spLocks noGrp="1"/>
          </p:cNvSpPr>
          <p:nvPr>
            <p:ph type="title"/>
          </p:nvPr>
        </p:nvSpPr>
        <p:spPr/>
        <p:txBody>
          <a:bodyPr/>
          <a:lstStyle/>
          <a:p>
            <a:r>
              <a:rPr lang="en-US" dirty="0"/>
              <a:t>Fraction Codes</a:t>
            </a:r>
          </a:p>
        </p:txBody>
      </p:sp>
      <p:sp>
        <p:nvSpPr>
          <p:cNvPr id="3" name="Content Placeholder 2">
            <a:extLst>
              <a:ext uri="{FF2B5EF4-FFF2-40B4-BE49-F238E27FC236}">
                <a16:creationId xmlns:a16="http://schemas.microsoft.com/office/drawing/2014/main" id="{939383AA-CDE8-4D10-8FF9-5BA7320B88E7}"/>
              </a:ext>
            </a:extLst>
          </p:cNvPr>
          <p:cNvSpPr>
            <a:spLocks noGrp="1"/>
          </p:cNvSpPr>
          <p:nvPr>
            <p:ph idx="1"/>
          </p:nvPr>
        </p:nvSpPr>
        <p:spPr/>
        <p:txBody>
          <a:bodyPr>
            <a:normAutofit/>
          </a:bodyPr>
          <a:lstStyle/>
          <a:p>
            <a:pPr marL="0" indent="0">
              <a:buNone/>
            </a:pPr>
            <a:r>
              <a:rPr lang="en-US" sz="3600" b="1" dirty="0"/>
              <a:t>[fs]</a:t>
            </a:r>
            <a:r>
              <a:rPr lang="en-US" sz="3600" dirty="0"/>
              <a:t> then </a:t>
            </a:r>
            <a:r>
              <a:rPr lang="en-US" sz="3600" b="1" dirty="0"/>
              <a:t>[</a:t>
            </a:r>
            <a:r>
              <a:rPr lang="en-US" sz="3600" b="1" dirty="0" err="1"/>
              <a:t>fl</a:t>
            </a:r>
            <a:r>
              <a:rPr lang="en-US" sz="3600" b="1" dirty="0"/>
              <a:t>]</a:t>
            </a:r>
            <a:r>
              <a:rPr lang="en-US" sz="3600" dirty="0"/>
              <a:t> and last </a:t>
            </a:r>
            <a:r>
              <a:rPr lang="en-US" sz="3600" b="1" dirty="0"/>
              <a:t>[</a:t>
            </a:r>
            <a:r>
              <a:rPr lang="en-US" sz="3600" b="1" dirty="0" err="1"/>
              <a:t>fe</a:t>
            </a:r>
            <a:r>
              <a:rPr lang="en-US" sz="3600" b="1" dirty="0"/>
              <a:t>]</a:t>
            </a:r>
          </a:p>
          <a:p>
            <a:pPr marL="0" indent="0">
              <a:buNone/>
            </a:pPr>
            <a:r>
              <a:rPr lang="en-US" sz="3600" b="1" dirty="0"/>
              <a:t>fraction start</a:t>
            </a:r>
            <a:r>
              <a:rPr lang="en-US" sz="3600" dirty="0"/>
              <a:t> then</a:t>
            </a:r>
            <a:r>
              <a:rPr lang="en-US" sz="3600" b="1" dirty="0"/>
              <a:t> fraction line</a:t>
            </a:r>
            <a:r>
              <a:rPr lang="en-US" sz="3600" dirty="0"/>
              <a:t> and last</a:t>
            </a:r>
            <a:r>
              <a:rPr lang="en-US" sz="3600" b="1" dirty="0"/>
              <a:t> fraction end</a:t>
            </a:r>
          </a:p>
        </p:txBody>
      </p:sp>
    </p:spTree>
    <p:extLst>
      <p:ext uri="{BB962C8B-B14F-4D97-AF65-F5344CB8AC3E}">
        <p14:creationId xmlns:p14="http://schemas.microsoft.com/office/powerpoint/2010/main" val="3976898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8FA4-F54C-4FDA-982F-920B3B7B65EE}"/>
              </a:ext>
            </a:extLst>
          </p:cNvPr>
          <p:cNvSpPr>
            <a:spLocks noGrp="1"/>
          </p:cNvSpPr>
          <p:nvPr>
            <p:ph type="title"/>
          </p:nvPr>
        </p:nvSpPr>
        <p:spPr>
          <a:xfrm>
            <a:off x="838200" y="365125"/>
            <a:ext cx="10515600" cy="815975"/>
          </a:xfrm>
        </p:spPr>
        <p:txBody>
          <a:bodyPr/>
          <a:lstStyle/>
          <a:p>
            <a:r>
              <a:rPr lang="en-US" dirty="0"/>
              <a:t>Geometry Codes and Characters, a few</a:t>
            </a:r>
          </a:p>
        </p:txBody>
      </p:sp>
      <p:sp>
        <p:nvSpPr>
          <p:cNvPr id="3" name="Content Placeholder 2">
            <a:extLst>
              <a:ext uri="{FF2B5EF4-FFF2-40B4-BE49-F238E27FC236}">
                <a16:creationId xmlns:a16="http://schemas.microsoft.com/office/drawing/2014/main" id="{AA75FA29-76C4-42FE-97F2-9C3A9D5DB3FB}"/>
              </a:ext>
            </a:extLst>
          </p:cNvPr>
          <p:cNvSpPr>
            <a:spLocks noGrp="1"/>
          </p:cNvSpPr>
          <p:nvPr>
            <p:ph idx="1"/>
          </p:nvPr>
        </p:nvSpPr>
        <p:spPr>
          <a:xfrm>
            <a:off x="838200" y="1333500"/>
            <a:ext cx="10515600" cy="3956779"/>
          </a:xfrm>
        </p:spPr>
        <p:txBody>
          <a:bodyPr>
            <a:normAutofit/>
          </a:bodyPr>
          <a:lstStyle/>
          <a:p>
            <a:pPr marL="0" indent="0">
              <a:buNone/>
            </a:pPr>
            <a:r>
              <a:rPr lang="en-US" sz="3200" b="1" dirty="0"/>
              <a:t>[e]</a:t>
            </a:r>
            <a:r>
              <a:rPr lang="en-US" sz="3200" dirty="0"/>
              <a:t> </a:t>
            </a:r>
            <a:r>
              <a:rPr lang="en-US" sz="3200" i="1" dirty="0"/>
              <a:t>modified material </a:t>
            </a:r>
            <a:r>
              <a:rPr lang="en-US" sz="3200" b="1" dirty="0"/>
              <a:t>[</a:t>
            </a:r>
            <a:r>
              <a:rPr lang="en-US" sz="3200" b="1" dirty="0" err="1"/>
              <a:t>os</a:t>
            </a:r>
            <a:r>
              <a:rPr lang="en-US" sz="3200" b="1" dirty="0"/>
              <a:t>]</a:t>
            </a:r>
            <a:r>
              <a:rPr lang="en-US" sz="3200" dirty="0"/>
              <a:t> </a:t>
            </a:r>
            <a:r>
              <a:rPr lang="en-US" sz="3200" i="1" dirty="0"/>
              <a:t>modifier that is above </a:t>
            </a:r>
            <a:r>
              <a:rPr lang="en-US" sz="3200" b="1" dirty="0"/>
              <a:t>[</a:t>
            </a:r>
            <a:r>
              <a:rPr lang="en-US" sz="3200" b="1" dirty="0" err="1"/>
              <a:t>oe</a:t>
            </a:r>
            <a:r>
              <a:rPr lang="en-US" sz="3200" b="1" dirty="0"/>
              <a:t>]</a:t>
            </a:r>
            <a:endParaRPr lang="en-US" sz="3200" dirty="0"/>
          </a:p>
          <a:p>
            <a:pPr marL="0" indent="0">
              <a:buNone/>
            </a:pPr>
            <a:r>
              <a:rPr lang="en-US" sz="3200" dirty="0"/>
              <a:t>Some modifiers:</a:t>
            </a:r>
          </a:p>
          <a:p>
            <a:pPr lvl="1"/>
            <a:r>
              <a:rPr lang="en-US" sz="2800" dirty="0"/>
              <a:t>[bar]</a:t>
            </a:r>
          </a:p>
          <a:p>
            <a:pPr lvl="1"/>
            <a:r>
              <a:rPr lang="en-US" sz="2800" dirty="0"/>
              <a:t>→</a:t>
            </a:r>
          </a:p>
          <a:p>
            <a:pPr lvl="1"/>
            <a:r>
              <a:rPr lang="en-US" sz="2800" dirty="0"/>
              <a:t>↔</a:t>
            </a:r>
          </a:p>
          <a:p>
            <a:pPr marL="0" indent="0">
              <a:spcBef>
                <a:spcPts val="1800"/>
              </a:spcBef>
              <a:buNone/>
            </a:pPr>
            <a:r>
              <a:rPr lang="en-US" sz="3200" dirty="0"/>
              <a:t>Many shapes have a Unicode character that will translate correctly.</a:t>
            </a:r>
          </a:p>
          <a:p>
            <a:pPr lvl="1"/>
            <a:endParaRPr lang="en-US" sz="2800" dirty="0"/>
          </a:p>
          <a:p>
            <a:pPr lvl="1"/>
            <a:endParaRPr lang="en-US" sz="2800" dirty="0"/>
          </a:p>
        </p:txBody>
      </p:sp>
    </p:spTree>
    <p:extLst>
      <p:ext uri="{BB962C8B-B14F-4D97-AF65-F5344CB8AC3E}">
        <p14:creationId xmlns:p14="http://schemas.microsoft.com/office/powerpoint/2010/main" val="1960442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DFE4-6BF0-4F55-9927-F2F15F0EEA31}"/>
              </a:ext>
            </a:extLst>
          </p:cNvPr>
          <p:cNvSpPr>
            <a:spLocks noGrp="1"/>
          </p:cNvSpPr>
          <p:nvPr>
            <p:ph type="title"/>
          </p:nvPr>
        </p:nvSpPr>
        <p:spPr>
          <a:xfrm>
            <a:off x="838200" y="365125"/>
            <a:ext cx="10515600" cy="549275"/>
          </a:xfrm>
        </p:spPr>
        <p:txBody>
          <a:bodyPr>
            <a:normAutofit fontScale="90000"/>
          </a:bodyPr>
          <a:lstStyle/>
          <a:p>
            <a:r>
              <a:rPr lang="en-US" dirty="0"/>
              <a:t>Math Codes Work for UEB *and* Nemeth!!!</a:t>
            </a:r>
          </a:p>
        </p:txBody>
      </p:sp>
      <p:pic>
        <p:nvPicPr>
          <p:cNvPr id="14" name="Content Placeholder 13" descr="picture of package of frozen orange juice concentrate with UEB braille for x-squared on it">
            <a:hlinkClick r:id="rId2"/>
            <a:extLst>
              <a:ext uri="{FF2B5EF4-FFF2-40B4-BE49-F238E27FC236}">
                <a16:creationId xmlns:a16="http://schemas.microsoft.com/office/drawing/2014/main" id="{21F57703-BF07-47A1-8E29-F20577A53720}"/>
              </a:ext>
            </a:extLst>
          </p:cNvPr>
          <p:cNvPicPr>
            <a:picLocks noGrp="1" noChangeAspect="1"/>
          </p:cNvPicPr>
          <p:nvPr>
            <p:ph sz="half" idx="1"/>
          </p:nvPr>
        </p:nvPicPr>
        <p:blipFill>
          <a:blip r:embed="rId3"/>
          <a:stretch>
            <a:fillRect/>
          </a:stretch>
        </p:blipFill>
        <p:spPr>
          <a:xfrm>
            <a:off x="838200" y="1426909"/>
            <a:ext cx="5181600" cy="3656519"/>
          </a:xfrm>
        </p:spPr>
      </p:pic>
      <p:pic>
        <p:nvPicPr>
          <p:cNvPr id="12" name="Content Placeholder 11" descr="over a bowl of vegetable soup a wooden spoon with the Nemeth Code braille for &quot;x-squared&quot; ASCI for braille is _% x^2 _:">
            <a:hlinkClick r:id="rId4"/>
            <a:extLst>
              <a:ext uri="{FF2B5EF4-FFF2-40B4-BE49-F238E27FC236}">
                <a16:creationId xmlns:a16="http://schemas.microsoft.com/office/drawing/2014/main" id="{364BD9BE-F42A-47AC-BC7A-9AC6F341C28E}"/>
              </a:ext>
            </a:extLst>
          </p:cNvPr>
          <p:cNvPicPr>
            <a:picLocks noGrp="1" noChangeAspect="1"/>
          </p:cNvPicPr>
          <p:nvPr>
            <p:ph sz="half" idx="2"/>
          </p:nvPr>
        </p:nvPicPr>
        <p:blipFill>
          <a:blip r:embed="rId5"/>
          <a:stretch>
            <a:fillRect/>
          </a:stretch>
        </p:blipFill>
        <p:spPr>
          <a:xfrm>
            <a:off x="6549099" y="1402325"/>
            <a:ext cx="4804701" cy="4053349"/>
          </a:xfrm>
        </p:spPr>
      </p:pic>
    </p:spTree>
    <p:extLst>
      <p:ext uri="{BB962C8B-B14F-4D97-AF65-F5344CB8AC3E}">
        <p14:creationId xmlns:p14="http://schemas.microsoft.com/office/powerpoint/2010/main" val="1703891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5B0F9-9A7F-433A-98D0-6232E8DCBBF1}"/>
              </a:ext>
            </a:extLst>
          </p:cNvPr>
          <p:cNvSpPr>
            <a:spLocks noGrp="1"/>
          </p:cNvSpPr>
          <p:nvPr>
            <p:ph type="title"/>
          </p:nvPr>
        </p:nvSpPr>
        <p:spPr/>
        <p:txBody>
          <a:bodyPr/>
          <a:lstStyle/>
          <a:p>
            <a:r>
              <a:rPr lang="en-US" dirty="0"/>
              <a:t>For a Nemeth Code transcription, …</a:t>
            </a:r>
          </a:p>
        </p:txBody>
      </p:sp>
      <p:sp>
        <p:nvSpPr>
          <p:cNvPr id="3" name="Content Placeholder 2">
            <a:extLst>
              <a:ext uri="{FF2B5EF4-FFF2-40B4-BE49-F238E27FC236}">
                <a16:creationId xmlns:a16="http://schemas.microsoft.com/office/drawing/2014/main" id="{5B4EDFF4-64C5-43CD-ACCF-F8B50E636A67}"/>
              </a:ext>
            </a:extLst>
          </p:cNvPr>
          <p:cNvSpPr>
            <a:spLocks noGrp="1"/>
          </p:cNvSpPr>
          <p:nvPr>
            <p:ph sz="half" idx="1"/>
          </p:nvPr>
        </p:nvSpPr>
        <p:spPr/>
        <p:txBody>
          <a:bodyPr/>
          <a:lstStyle/>
          <a:p>
            <a:pPr marL="0" indent="0">
              <a:buNone/>
            </a:pPr>
            <a:r>
              <a:rPr lang="en-US" dirty="0"/>
              <a:t>… remember to put your Nemeth Code content in math bubbles</a:t>
            </a:r>
          </a:p>
          <a:p>
            <a:pPr marL="0" indent="0">
              <a:buNone/>
            </a:pPr>
            <a:r>
              <a:rPr lang="en-US" b="1" dirty="0"/>
              <a:t>&lt;math&gt;  &lt;/math&gt;</a:t>
            </a:r>
          </a:p>
        </p:txBody>
      </p:sp>
      <p:pic>
        <p:nvPicPr>
          <p:cNvPr id="6" name="Content Placeholder 5" descr="floating soap bubbles with hands reaching toward them">
            <a:extLst>
              <a:ext uri="{FF2B5EF4-FFF2-40B4-BE49-F238E27FC236}">
                <a16:creationId xmlns:a16="http://schemas.microsoft.com/office/drawing/2014/main" id="{7A225666-4ABB-4B27-8DA5-BB464E130785}"/>
              </a:ext>
            </a:extLst>
          </p:cNvPr>
          <p:cNvPicPr>
            <a:picLocks noGrp="1" noChangeAspect="1"/>
          </p:cNvPicPr>
          <p:nvPr>
            <p:ph sz="half" idx="2"/>
          </p:nvPr>
        </p:nvPicPr>
        <p:blipFill>
          <a:blip r:embed="rId2"/>
          <a:stretch>
            <a:fillRect/>
          </a:stretch>
        </p:blipFill>
        <p:spPr>
          <a:xfrm>
            <a:off x="6172200" y="1966119"/>
            <a:ext cx="5181600" cy="3454400"/>
          </a:xfrm>
        </p:spPr>
      </p:pic>
    </p:spTree>
    <p:extLst>
      <p:ext uri="{BB962C8B-B14F-4D97-AF65-F5344CB8AC3E}">
        <p14:creationId xmlns:p14="http://schemas.microsoft.com/office/powerpoint/2010/main" val="768845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0BC8-919A-4EF5-B949-585B7E0C635F}"/>
              </a:ext>
            </a:extLst>
          </p:cNvPr>
          <p:cNvSpPr>
            <a:spLocks noGrp="1"/>
          </p:cNvSpPr>
          <p:nvPr>
            <p:ph type="title"/>
          </p:nvPr>
        </p:nvSpPr>
        <p:spPr>
          <a:xfrm>
            <a:off x="838200" y="365126"/>
            <a:ext cx="10515600" cy="590330"/>
          </a:xfrm>
        </p:spPr>
        <p:txBody>
          <a:bodyPr>
            <a:normAutofit fontScale="90000"/>
          </a:bodyPr>
          <a:lstStyle/>
          <a:p>
            <a:r>
              <a:rPr lang="fr-FR" dirty="0" err="1"/>
              <a:t>BANA’s</a:t>
            </a:r>
            <a:r>
              <a:rPr lang="fr-FR" dirty="0"/>
              <a:t> page on The Nemeth Code</a:t>
            </a:r>
            <a:endParaRPr lang="en-US" dirty="0"/>
          </a:p>
        </p:txBody>
      </p:sp>
      <p:sp>
        <p:nvSpPr>
          <p:cNvPr id="3" name="Content Placeholder 2">
            <a:extLst>
              <a:ext uri="{FF2B5EF4-FFF2-40B4-BE49-F238E27FC236}">
                <a16:creationId xmlns:a16="http://schemas.microsoft.com/office/drawing/2014/main" id="{21906E75-098B-4C84-B8D5-D013FC1F2C84}"/>
              </a:ext>
            </a:extLst>
          </p:cNvPr>
          <p:cNvSpPr>
            <a:spLocks noGrp="1"/>
          </p:cNvSpPr>
          <p:nvPr>
            <p:ph sz="half" idx="1"/>
          </p:nvPr>
        </p:nvSpPr>
        <p:spPr>
          <a:xfrm>
            <a:off x="838200" y="1213070"/>
            <a:ext cx="10515600" cy="590330"/>
          </a:xfrm>
        </p:spPr>
        <p:txBody>
          <a:bodyPr/>
          <a:lstStyle/>
          <a:p>
            <a:pPr marL="0" indent="0">
              <a:buNone/>
            </a:pPr>
            <a:r>
              <a:rPr lang="fr-FR" dirty="0">
                <a:hlinkClick r:id="rId2"/>
              </a:rPr>
              <a:t>BrailleAuthority.org/Nemeth-Code</a:t>
            </a:r>
            <a:endParaRPr lang="en-US" dirty="0"/>
          </a:p>
        </p:txBody>
      </p:sp>
      <p:pic>
        <p:nvPicPr>
          <p:cNvPr id="6" name="Content Placeholder 5" descr="BANA's Nemeth Code webpage">
            <a:extLst>
              <a:ext uri="{FF2B5EF4-FFF2-40B4-BE49-F238E27FC236}">
                <a16:creationId xmlns:a16="http://schemas.microsoft.com/office/drawing/2014/main" id="{52B061BF-B8D3-477B-9B53-D843B3E25CD2}"/>
              </a:ext>
            </a:extLst>
          </p:cNvPr>
          <p:cNvPicPr>
            <a:picLocks noGrp="1" noChangeAspect="1"/>
          </p:cNvPicPr>
          <p:nvPr>
            <p:ph sz="half" idx="2"/>
          </p:nvPr>
        </p:nvPicPr>
        <p:blipFill>
          <a:blip r:embed="rId3"/>
          <a:stretch>
            <a:fillRect/>
          </a:stretch>
        </p:blipFill>
        <p:spPr>
          <a:xfrm>
            <a:off x="1971675" y="1981854"/>
            <a:ext cx="8372476" cy="4127953"/>
          </a:xfrm>
        </p:spPr>
      </p:pic>
    </p:spTree>
    <p:extLst>
      <p:ext uri="{BB962C8B-B14F-4D97-AF65-F5344CB8AC3E}">
        <p14:creationId xmlns:p14="http://schemas.microsoft.com/office/powerpoint/2010/main" val="3562368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7EE8A2-3B24-4441-B079-02618C1143F9}"/>
              </a:ext>
            </a:extLst>
          </p:cNvPr>
          <p:cNvSpPr>
            <a:spLocks noGrp="1"/>
          </p:cNvSpPr>
          <p:nvPr>
            <p:ph type="title"/>
          </p:nvPr>
        </p:nvSpPr>
        <p:spPr/>
        <p:txBody>
          <a:bodyPr/>
          <a:lstStyle/>
          <a:p>
            <a:r>
              <a:rPr lang="en-US" dirty="0"/>
              <a:t>Poll Time! #4</a:t>
            </a:r>
          </a:p>
        </p:txBody>
      </p:sp>
      <p:sp>
        <p:nvSpPr>
          <p:cNvPr id="5" name="Text Placeholder 4">
            <a:extLst>
              <a:ext uri="{FF2B5EF4-FFF2-40B4-BE49-F238E27FC236}">
                <a16:creationId xmlns:a16="http://schemas.microsoft.com/office/drawing/2014/main" id="{B2DB6D64-1609-44B4-BE85-EB8A9CF033C4}"/>
              </a:ext>
            </a:extLst>
          </p:cNvPr>
          <p:cNvSpPr>
            <a:spLocks noGrp="1"/>
          </p:cNvSpPr>
          <p:nvPr>
            <p:ph type="body" sz="half" idx="2"/>
          </p:nvPr>
        </p:nvSpPr>
        <p:spPr/>
        <p:txBody>
          <a:bodyPr>
            <a:normAutofit/>
          </a:bodyPr>
          <a:lstStyle/>
          <a:p>
            <a:r>
              <a:rPr lang="en-US" sz="2800" dirty="0"/>
              <a:t>It is time for a poll/quiz!</a:t>
            </a:r>
          </a:p>
        </p:txBody>
      </p:sp>
      <p:pic>
        <p:nvPicPr>
          <p:cNvPr id="15" name="Picture Placeholder 14" descr="adult-looking duckling standing in front of a cockpit's control panel and holding file folders labeled &quot;Duxbury Flight School&quot;">
            <a:extLst>
              <a:ext uri="{FF2B5EF4-FFF2-40B4-BE49-F238E27FC236}">
                <a16:creationId xmlns:a16="http://schemas.microsoft.com/office/drawing/2014/main" id="{43AF6826-EC5E-4A2F-B058-FCC025AE2E44}"/>
              </a:ext>
            </a:extLst>
          </p:cNvPr>
          <p:cNvPicPr>
            <a:picLocks noGrp="1" noChangeAspect="1"/>
          </p:cNvPicPr>
          <p:nvPr>
            <p:ph type="pic" idx="1"/>
          </p:nvPr>
        </p:nvPicPr>
        <p:blipFill rotWithShape="1">
          <a:blip r:embed="rId2"/>
          <a:srcRect l="15361" r="13826" b="24253"/>
          <a:stretch/>
        </p:blipFill>
        <p:spPr>
          <a:xfrm>
            <a:off x="944293" y="871151"/>
            <a:ext cx="4782317" cy="5115697"/>
          </a:xfrm>
        </p:spPr>
      </p:pic>
    </p:spTree>
    <p:extLst>
      <p:ext uri="{BB962C8B-B14F-4D97-AF65-F5344CB8AC3E}">
        <p14:creationId xmlns:p14="http://schemas.microsoft.com/office/powerpoint/2010/main" val="254903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C90F2-2410-4863-A32A-4CC9C4315D9C}"/>
              </a:ext>
            </a:extLst>
          </p:cNvPr>
          <p:cNvSpPr>
            <a:spLocks noGrp="1"/>
          </p:cNvSpPr>
          <p:nvPr>
            <p:ph type="title"/>
          </p:nvPr>
        </p:nvSpPr>
        <p:spPr>
          <a:xfrm>
            <a:off x="838200" y="365126"/>
            <a:ext cx="10515600" cy="977222"/>
          </a:xfrm>
        </p:spPr>
        <p:txBody>
          <a:bodyPr/>
          <a:lstStyle/>
          <a:p>
            <a:r>
              <a:rPr lang="en-US" dirty="0"/>
              <a:t>Duxbury Website</a:t>
            </a:r>
          </a:p>
        </p:txBody>
      </p:sp>
      <p:pic>
        <p:nvPicPr>
          <p:cNvPr id="5" name="Content Placeholder 4" descr="Duxbury Systems website">
            <a:extLst>
              <a:ext uri="{FF2B5EF4-FFF2-40B4-BE49-F238E27FC236}">
                <a16:creationId xmlns:a16="http://schemas.microsoft.com/office/drawing/2014/main" id="{08EB5B87-A707-4F6D-B136-1F26092050E4}"/>
              </a:ext>
            </a:extLst>
          </p:cNvPr>
          <p:cNvPicPr>
            <a:picLocks noGrp="1" noChangeAspect="1"/>
          </p:cNvPicPr>
          <p:nvPr>
            <p:ph sz="half" idx="1"/>
          </p:nvPr>
        </p:nvPicPr>
        <p:blipFill>
          <a:blip r:embed="rId2"/>
          <a:stretch>
            <a:fillRect/>
          </a:stretch>
        </p:blipFill>
        <p:spPr>
          <a:xfrm>
            <a:off x="2548433" y="2780210"/>
            <a:ext cx="7095134" cy="3344996"/>
          </a:xfrm>
          <a:ln w="12700">
            <a:solidFill>
              <a:schemeClr val="tx1"/>
            </a:solidFill>
          </a:ln>
        </p:spPr>
      </p:pic>
      <p:sp>
        <p:nvSpPr>
          <p:cNvPr id="6" name="Content Placeholder 5">
            <a:extLst>
              <a:ext uri="{FF2B5EF4-FFF2-40B4-BE49-F238E27FC236}">
                <a16:creationId xmlns:a16="http://schemas.microsoft.com/office/drawing/2014/main" id="{22B217C4-9769-4F66-A5B4-014671E1E596}"/>
              </a:ext>
            </a:extLst>
          </p:cNvPr>
          <p:cNvSpPr>
            <a:spLocks noGrp="1"/>
          </p:cNvSpPr>
          <p:nvPr>
            <p:ph sz="half" idx="2"/>
          </p:nvPr>
        </p:nvSpPr>
        <p:spPr>
          <a:xfrm>
            <a:off x="914400" y="1516517"/>
            <a:ext cx="10652760" cy="1089524"/>
          </a:xfrm>
        </p:spPr>
        <p:txBody>
          <a:bodyPr/>
          <a:lstStyle/>
          <a:p>
            <a:pPr marL="0" indent="0">
              <a:buNone/>
            </a:pPr>
            <a:r>
              <a:rPr lang="en-US" dirty="0">
                <a:hlinkClick r:id="rId3"/>
              </a:rPr>
              <a:t>https://www.DuxburySystems.com/</a:t>
            </a:r>
            <a:endParaRPr lang="en-US" dirty="0"/>
          </a:p>
          <a:p>
            <a:pPr marL="0" indent="0">
              <a:buNone/>
            </a:pPr>
            <a:r>
              <a:rPr lang="en-US" dirty="0"/>
              <a:t>Download, FAQ, Help, Listservs, etc.</a:t>
            </a:r>
          </a:p>
        </p:txBody>
      </p:sp>
    </p:spTree>
    <p:extLst>
      <p:ext uri="{BB962C8B-B14F-4D97-AF65-F5344CB8AC3E}">
        <p14:creationId xmlns:p14="http://schemas.microsoft.com/office/powerpoint/2010/main" val="3347102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Four!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4.	Which option best completes the following phrase? Codes applied within one DBT template ____.</a:t>
            </a:r>
          </a:p>
          <a:p>
            <a:pPr marL="914400" indent="-515938">
              <a:spcAft>
                <a:spcPts val="600"/>
              </a:spcAft>
              <a:buNone/>
            </a:pPr>
            <a:r>
              <a:rPr lang="en-US" sz="3200" b="1" dirty="0"/>
              <a:t>A.</a:t>
            </a:r>
            <a:r>
              <a:rPr lang="en-US" sz="3200" dirty="0"/>
              <a:t> will only work within that template</a:t>
            </a:r>
          </a:p>
          <a:p>
            <a:pPr marL="914400" indent="-515938">
              <a:spcAft>
                <a:spcPts val="600"/>
              </a:spcAft>
              <a:buNone/>
            </a:pPr>
            <a:r>
              <a:rPr lang="en-US" sz="3200" b="1" dirty="0"/>
              <a:t>B.</a:t>
            </a:r>
            <a:r>
              <a:rPr lang="en-US" sz="3200" dirty="0"/>
              <a:t> will mostly disappear in another template</a:t>
            </a:r>
          </a:p>
          <a:p>
            <a:pPr marL="914400" indent="-515938">
              <a:spcAft>
                <a:spcPts val="600"/>
              </a:spcAft>
              <a:buNone/>
            </a:pPr>
            <a:r>
              <a:rPr lang="en-US" sz="3200" b="1" dirty="0"/>
              <a:t>C.</a:t>
            </a:r>
            <a:r>
              <a:rPr lang="en-US" sz="3200" dirty="0"/>
              <a:t> will mostly work in other templates</a:t>
            </a:r>
          </a:p>
        </p:txBody>
      </p:sp>
    </p:spTree>
    <p:extLst>
      <p:ext uri="{BB962C8B-B14F-4D97-AF65-F5344CB8AC3E}">
        <p14:creationId xmlns:p14="http://schemas.microsoft.com/office/powerpoint/2010/main" val="1760718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Poll Four, the Answer!</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p:txBody>
          <a:bodyPr>
            <a:normAutofit/>
          </a:bodyPr>
          <a:lstStyle/>
          <a:p>
            <a:pPr marL="463550" indent="-463550">
              <a:spcAft>
                <a:spcPts val="1200"/>
              </a:spcAft>
              <a:buNone/>
            </a:pPr>
            <a:r>
              <a:rPr lang="en-US" sz="3200" b="1" dirty="0"/>
              <a:t>4.	Which option best completes the following phrase? Codes applied within one DBT template ____.</a:t>
            </a:r>
          </a:p>
          <a:p>
            <a:pPr marL="914400" indent="-515938">
              <a:spcAft>
                <a:spcPts val="600"/>
              </a:spcAft>
              <a:buNone/>
            </a:pPr>
            <a:r>
              <a:rPr lang="en-US" sz="3200" b="1" dirty="0"/>
              <a:t>A.</a:t>
            </a:r>
            <a:r>
              <a:rPr lang="en-US" sz="3200" dirty="0"/>
              <a:t> will only work within that template</a:t>
            </a:r>
          </a:p>
          <a:p>
            <a:pPr marL="914400" indent="-515938">
              <a:spcAft>
                <a:spcPts val="600"/>
              </a:spcAft>
              <a:buNone/>
            </a:pPr>
            <a:r>
              <a:rPr lang="en-US" sz="3200" b="1" dirty="0"/>
              <a:t>B.</a:t>
            </a:r>
            <a:r>
              <a:rPr lang="en-US" sz="3200" dirty="0"/>
              <a:t> will mostly disappear in another template</a:t>
            </a:r>
          </a:p>
          <a:p>
            <a:pPr marL="914400" indent="-515938">
              <a:spcAft>
                <a:spcPts val="600"/>
              </a:spcAft>
              <a:buNone/>
            </a:pPr>
            <a:r>
              <a:rPr lang="en-US" sz="3200" b="1" dirty="0">
                <a:highlight>
                  <a:srgbClr val="FFFF00"/>
                </a:highlight>
              </a:rPr>
              <a:t>*C.</a:t>
            </a:r>
            <a:r>
              <a:rPr lang="en-US" sz="3200" dirty="0">
                <a:highlight>
                  <a:srgbClr val="FFFF00"/>
                </a:highlight>
              </a:rPr>
              <a:t> will mostly work in other templates*</a:t>
            </a:r>
          </a:p>
        </p:txBody>
      </p:sp>
    </p:spTree>
    <p:extLst>
      <p:ext uri="{BB962C8B-B14F-4D97-AF65-F5344CB8AC3E}">
        <p14:creationId xmlns:p14="http://schemas.microsoft.com/office/powerpoint/2010/main" val="2640161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4B27-0640-4F8A-A0E9-25C98800AA02}"/>
              </a:ext>
            </a:extLst>
          </p:cNvPr>
          <p:cNvSpPr>
            <a:spLocks noGrp="1"/>
          </p:cNvSpPr>
          <p:nvPr>
            <p:ph type="title"/>
          </p:nvPr>
        </p:nvSpPr>
        <p:spPr>
          <a:xfrm>
            <a:off x="838200" y="365125"/>
            <a:ext cx="3657600" cy="2035175"/>
          </a:xfrm>
        </p:spPr>
        <p:txBody>
          <a:bodyPr/>
          <a:lstStyle/>
          <a:p>
            <a:r>
              <a:rPr lang="en-US" dirty="0"/>
              <a:t>And So Much More …</a:t>
            </a:r>
          </a:p>
        </p:txBody>
      </p:sp>
      <p:sp>
        <p:nvSpPr>
          <p:cNvPr id="3" name="Content Placeholder 2">
            <a:extLst>
              <a:ext uri="{FF2B5EF4-FFF2-40B4-BE49-F238E27FC236}">
                <a16:creationId xmlns:a16="http://schemas.microsoft.com/office/drawing/2014/main" id="{939383AA-CDE8-4D10-8FF9-5BA7320B88E7}"/>
              </a:ext>
            </a:extLst>
          </p:cNvPr>
          <p:cNvSpPr>
            <a:spLocks noGrp="1"/>
          </p:cNvSpPr>
          <p:nvPr>
            <p:ph sz="half" idx="1"/>
          </p:nvPr>
        </p:nvSpPr>
        <p:spPr>
          <a:xfrm>
            <a:off x="838200" y="2152649"/>
            <a:ext cx="3219450" cy="3407891"/>
          </a:xfrm>
        </p:spPr>
        <p:txBody>
          <a:bodyPr>
            <a:normAutofit/>
          </a:bodyPr>
          <a:lstStyle/>
          <a:p>
            <a:r>
              <a:rPr lang="en-US" sz="3200" dirty="0"/>
              <a:t>Superscripts and Subscripts</a:t>
            </a:r>
          </a:p>
          <a:p>
            <a:r>
              <a:rPr lang="en-US" sz="3200" dirty="0"/>
              <a:t>Grade 1 mode</a:t>
            </a:r>
          </a:p>
          <a:p>
            <a:r>
              <a:rPr lang="en-US" sz="3200" dirty="0"/>
              <a:t>...</a:t>
            </a:r>
          </a:p>
        </p:txBody>
      </p:sp>
      <p:pic>
        <p:nvPicPr>
          <p:cNvPr id="6" name="Content Placeholder 5" descr="green fields at sunset">
            <a:extLst>
              <a:ext uri="{FF2B5EF4-FFF2-40B4-BE49-F238E27FC236}">
                <a16:creationId xmlns:a16="http://schemas.microsoft.com/office/drawing/2014/main" id="{C3E1C99E-CB83-4396-BACA-A871853596D7}"/>
              </a:ext>
            </a:extLst>
          </p:cNvPr>
          <p:cNvPicPr>
            <a:picLocks noGrp="1" noChangeAspect="1"/>
          </p:cNvPicPr>
          <p:nvPr>
            <p:ph sz="half" idx="2"/>
          </p:nvPr>
        </p:nvPicPr>
        <p:blipFill>
          <a:blip r:embed="rId2"/>
          <a:stretch>
            <a:fillRect/>
          </a:stretch>
        </p:blipFill>
        <p:spPr>
          <a:xfrm>
            <a:off x="4800601" y="-42305"/>
            <a:ext cx="7391400" cy="5537209"/>
          </a:xfrm>
        </p:spPr>
      </p:pic>
    </p:spTree>
    <p:extLst>
      <p:ext uri="{BB962C8B-B14F-4D97-AF65-F5344CB8AC3E}">
        <p14:creationId xmlns:p14="http://schemas.microsoft.com/office/powerpoint/2010/main" val="3576836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A0E101-0B82-42A0-B7A1-B6E1D00697AF}"/>
              </a:ext>
            </a:extLst>
          </p:cNvPr>
          <p:cNvSpPr>
            <a:spLocks noGrp="1"/>
          </p:cNvSpPr>
          <p:nvPr>
            <p:ph type="ctrTitle"/>
          </p:nvPr>
        </p:nvSpPr>
        <p:spPr>
          <a:xfrm>
            <a:off x="1524000" y="1122362"/>
            <a:ext cx="9144000" cy="3662997"/>
          </a:xfrm>
        </p:spPr>
        <p:txBody>
          <a:bodyPr>
            <a:normAutofit/>
          </a:bodyPr>
          <a:lstStyle/>
          <a:p>
            <a:r>
              <a:rPr lang="en-US" dirty="0"/>
              <a:t>Demonstration </a:t>
            </a:r>
            <a:r>
              <a:rPr lang="en-US"/>
              <a:t>and Practice </a:t>
            </a:r>
            <a:r>
              <a:rPr lang="en-US" sz="9600"/>
              <a:t>🦆</a:t>
            </a:r>
            <a:endParaRPr lang="en-US" dirty="0"/>
          </a:p>
        </p:txBody>
      </p:sp>
    </p:spTree>
    <p:extLst>
      <p:ext uri="{BB962C8B-B14F-4D97-AF65-F5344CB8AC3E}">
        <p14:creationId xmlns:p14="http://schemas.microsoft.com/office/powerpoint/2010/main" val="1484427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324D43-8442-4EEB-84E8-47D622940D8F}"/>
              </a:ext>
            </a:extLst>
          </p:cNvPr>
          <p:cNvSpPr>
            <a:spLocks noGrp="1"/>
          </p:cNvSpPr>
          <p:nvPr>
            <p:ph type="title"/>
          </p:nvPr>
        </p:nvSpPr>
        <p:spPr>
          <a:xfrm>
            <a:off x="838200" y="365126"/>
            <a:ext cx="10515600" cy="944690"/>
          </a:xfrm>
        </p:spPr>
        <p:txBody>
          <a:bodyPr/>
          <a:lstStyle/>
          <a:p>
            <a:r>
              <a:rPr lang="en-US" dirty="0"/>
              <a:t>Resources Related to Math in Braille</a:t>
            </a:r>
          </a:p>
        </p:txBody>
      </p:sp>
      <p:sp>
        <p:nvSpPr>
          <p:cNvPr id="4" name="Content Placeholder 3">
            <a:extLst>
              <a:ext uri="{FF2B5EF4-FFF2-40B4-BE49-F238E27FC236}">
                <a16:creationId xmlns:a16="http://schemas.microsoft.com/office/drawing/2014/main" id="{9A697C5A-6F11-4BA0-A2AE-D0D12662AC0E}"/>
              </a:ext>
            </a:extLst>
          </p:cNvPr>
          <p:cNvSpPr>
            <a:spLocks noGrp="1"/>
          </p:cNvSpPr>
          <p:nvPr>
            <p:ph idx="1"/>
          </p:nvPr>
        </p:nvSpPr>
        <p:spPr>
          <a:xfrm>
            <a:off x="838200" y="1309816"/>
            <a:ext cx="10515600" cy="4238369"/>
          </a:xfrm>
        </p:spPr>
        <p:txBody>
          <a:bodyPr>
            <a:normAutofit lnSpcReduction="10000"/>
          </a:bodyPr>
          <a:lstStyle/>
          <a:p>
            <a:pPr>
              <a:lnSpc>
                <a:spcPct val="100000"/>
              </a:lnSpc>
            </a:pPr>
            <a:r>
              <a:rPr lang="en-US" sz="3200" dirty="0">
                <a:hlinkClick r:id="rId2"/>
              </a:rPr>
              <a:t>NFB’s page on Mathematics (Nemeth) Braille Transcription</a:t>
            </a:r>
            <a:endParaRPr lang="en-US" sz="3200" dirty="0"/>
          </a:p>
          <a:p>
            <a:pPr>
              <a:lnSpc>
                <a:spcPct val="100000"/>
              </a:lnSpc>
            </a:pPr>
            <a:r>
              <a:rPr lang="en-US" sz="3200" dirty="0">
                <a:hlinkClick r:id="rId3"/>
              </a:rPr>
              <a:t>ICEB’s page on UEB</a:t>
            </a:r>
            <a:endParaRPr lang="en-US" sz="3200" dirty="0"/>
          </a:p>
          <a:p>
            <a:pPr>
              <a:lnSpc>
                <a:spcPct val="100000"/>
              </a:lnSpc>
            </a:pPr>
            <a:r>
              <a:rPr lang="en-US" sz="3200" dirty="0">
                <a:hlinkClick r:id="rId4"/>
              </a:rPr>
              <a:t>APH’s UEB Math Tutorial</a:t>
            </a:r>
            <a:r>
              <a:rPr lang="en-US" sz="3200" dirty="0"/>
              <a:t> and Nemeth Tutorial, too</a:t>
            </a:r>
          </a:p>
          <a:p>
            <a:pPr>
              <a:lnSpc>
                <a:spcPct val="100000"/>
              </a:lnSpc>
            </a:pPr>
            <a:r>
              <a:rPr lang="en-US" sz="3200" dirty="0"/>
              <a:t>NBA</a:t>
            </a:r>
          </a:p>
          <a:p>
            <a:pPr>
              <a:lnSpc>
                <a:spcPct val="100000"/>
              </a:lnSpc>
            </a:pPr>
            <a:r>
              <a:rPr lang="en-US" sz="3200" dirty="0"/>
              <a:t>FIMC</a:t>
            </a:r>
          </a:p>
          <a:p>
            <a:pPr>
              <a:lnSpc>
                <a:spcPct val="100000"/>
              </a:lnSpc>
            </a:pPr>
            <a:r>
              <a:rPr lang="en-US" sz="3200" dirty="0"/>
              <a:t>CTEBVI</a:t>
            </a:r>
          </a:p>
          <a:p>
            <a:pPr>
              <a:lnSpc>
                <a:spcPct val="100000"/>
              </a:lnSpc>
            </a:pPr>
            <a:r>
              <a:rPr lang="en-US" sz="3200" dirty="0"/>
              <a:t>…</a:t>
            </a:r>
          </a:p>
        </p:txBody>
      </p:sp>
    </p:spTree>
    <p:extLst>
      <p:ext uri="{BB962C8B-B14F-4D97-AF65-F5344CB8AC3E}">
        <p14:creationId xmlns:p14="http://schemas.microsoft.com/office/powerpoint/2010/main" val="2658178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4E7B-628C-415C-9D5C-F710C459813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80AD1AE0-EBFE-4CEC-BD3F-A0C2D9D22FAF}"/>
              </a:ext>
            </a:extLst>
          </p:cNvPr>
          <p:cNvSpPr>
            <a:spLocks noGrp="1"/>
          </p:cNvSpPr>
          <p:nvPr>
            <p:ph idx="1"/>
          </p:nvPr>
        </p:nvSpPr>
        <p:spPr>
          <a:xfrm>
            <a:off x="838200" y="1684949"/>
            <a:ext cx="10515600" cy="3722559"/>
          </a:xfrm>
        </p:spPr>
        <p:txBody>
          <a:bodyPr/>
          <a:lstStyle/>
          <a:p>
            <a:pPr marL="514350" indent="-514350">
              <a:lnSpc>
                <a:spcPct val="100000"/>
              </a:lnSpc>
              <a:buAutoNum type="arabicPeriod"/>
            </a:pPr>
            <a:r>
              <a:rPr lang="en-US" dirty="0"/>
              <a:t>Explain how to show/hide codes in DBT.</a:t>
            </a:r>
          </a:p>
          <a:p>
            <a:pPr marL="514350" indent="-514350">
              <a:lnSpc>
                <a:spcPct val="100000"/>
              </a:lnSpc>
              <a:buAutoNum type="arabicPeriod"/>
            </a:pPr>
            <a:r>
              <a:rPr lang="en-US" dirty="0"/>
              <a:t>Define “macro” in terms of Microsoft Word (i.e., a single instruction that expands automatically into a set of instructions to perform a particular task).</a:t>
            </a:r>
          </a:p>
          <a:p>
            <a:pPr marL="514350" indent="-514350">
              <a:lnSpc>
                <a:spcPct val="100000"/>
              </a:lnSpc>
              <a:buAutoNum type="arabicPeriod"/>
            </a:pPr>
            <a:r>
              <a:rPr lang="en-US" dirty="0"/>
              <a:t>Explain that a macro can be edited.</a:t>
            </a:r>
          </a:p>
          <a:p>
            <a:pPr marL="514350" indent="-514350">
              <a:lnSpc>
                <a:spcPct val="100000"/>
              </a:lnSpc>
              <a:buAutoNum type="arabicPeriod"/>
            </a:pPr>
            <a:r>
              <a:rPr lang="en-US" dirty="0"/>
              <a:t>Explain how using codes makes it possible to efficiently prepare both UEB and UEB-with-Nemeth transcriptions for one document.</a:t>
            </a:r>
          </a:p>
        </p:txBody>
      </p:sp>
    </p:spTree>
    <p:extLst>
      <p:ext uri="{BB962C8B-B14F-4D97-AF65-F5344CB8AC3E}">
        <p14:creationId xmlns:p14="http://schemas.microsoft.com/office/powerpoint/2010/main" val="3854001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9860-C9FB-495E-AE69-4BC8F46C11B3}"/>
              </a:ext>
            </a:extLst>
          </p:cNvPr>
          <p:cNvSpPr>
            <a:spLocks noGrp="1"/>
          </p:cNvSpPr>
          <p:nvPr>
            <p:ph type="title"/>
          </p:nvPr>
        </p:nvSpPr>
        <p:spPr/>
        <p:txBody>
          <a:bodyPr>
            <a:normAutofit/>
          </a:bodyPr>
          <a:lstStyle/>
          <a:p>
            <a:r>
              <a:rPr lang="en-US" sz="4000" dirty="0"/>
              <a:t>Contact information</a:t>
            </a:r>
          </a:p>
        </p:txBody>
      </p:sp>
      <p:sp>
        <p:nvSpPr>
          <p:cNvPr id="3" name="Text Placeholder 2">
            <a:extLst>
              <a:ext uri="{FF2B5EF4-FFF2-40B4-BE49-F238E27FC236}">
                <a16:creationId xmlns:a16="http://schemas.microsoft.com/office/drawing/2014/main" id="{8AA0257B-8CF7-45A4-A636-0149E4EB01C3}"/>
              </a:ext>
            </a:extLst>
          </p:cNvPr>
          <p:cNvSpPr>
            <a:spLocks noGrp="1"/>
          </p:cNvSpPr>
          <p:nvPr>
            <p:ph type="body" sz="half" idx="2"/>
          </p:nvPr>
        </p:nvSpPr>
        <p:spPr>
          <a:xfrm>
            <a:off x="6665350" y="2283039"/>
            <a:ext cx="4858993" cy="590790"/>
          </a:xfrm>
        </p:spPr>
        <p:txBody>
          <a:bodyPr>
            <a:normAutofit/>
          </a:bodyPr>
          <a:lstStyle/>
          <a:p>
            <a:pPr marL="0" indent="0">
              <a:buNone/>
            </a:pPr>
            <a:r>
              <a:rPr lang="en-US" sz="2800" dirty="0"/>
              <a:t>Kyle DeJute, </a:t>
            </a:r>
            <a:r>
              <a:rPr lang="en-US" sz="2800" dirty="0">
                <a:hlinkClick r:id="rId3"/>
              </a:rPr>
              <a:t>kdejute@aph.org</a:t>
            </a:r>
            <a:endParaRPr lang="en-US" sz="2800" dirty="0"/>
          </a:p>
        </p:txBody>
      </p:sp>
      <p:pic>
        <p:nvPicPr>
          <p:cNvPr id="8" name="Content Placeholder 7" descr="Kyle DeJute">
            <a:extLst>
              <a:ext uri="{FF2B5EF4-FFF2-40B4-BE49-F238E27FC236}">
                <a16:creationId xmlns:a16="http://schemas.microsoft.com/office/drawing/2014/main" id="{967CA0EF-D78E-4488-BB0F-8A5C976A2772}"/>
              </a:ext>
            </a:extLst>
          </p:cNvPr>
          <p:cNvPicPr>
            <a:picLocks noGrp="1" noChangeAspect="1"/>
          </p:cNvPicPr>
          <p:nvPr>
            <p:ph type="pic" idx="1"/>
          </p:nvPr>
        </p:nvPicPr>
        <p:blipFill rotWithShape="1">
          <a:blip r:embed="rId4"/>
          <a:srcRect t="11621" b="11621"/>
          <a:stretch/>
        </p:blipFill>
        <p:spPr/>
      </p:pic>
    </p:spTree>
    <p:extLst>
      <p:ext uri="{BB962C8B-B14F-4D97-AF65-F5344CB8AC3E}">
        <p14:creationId xmlns:p14="http://schemas.microsoft.com/office/powerpoint/2010/main" val="141549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EDB3C-1223-47D2-AACD-CBFF195657C8}"/>
              </a:ext>
            </a:extLst>
          </p:cNvPr>
          <p:cNvSpPr>
            <a:spLocks noGrp="1"/>
          </p:cNvSpPr>
          <p:nvPr>
            <p:ph type="title"/>
          </p:nvPr>
        </p:nvSpPr>
        <p:spPr/>
        <p:txBody>
          <a:bodyPr/>
          <a:lstStyle/>
          <a:p>
            <a:r>
              <a:rPr lang="en-US" dirty="0"/>
              <a:t>Other Parts of This Series</a:t>
            </a:r>
          </a:p>
        </p:txBody>
      </p:sp>
      <p:sp>
        <p:nvSpPr>
          <p:cNvPr id="3" name="Content Placeholder 2">
            <a:extLst>
              <a:ext uri="{FF2B5EF4-FFF2-40B4-BE49-F238E27FC236}">
                <a16:creationId xmlns:a16="http://schemas.microsoft.com/office/drawing/2014/main" id="{A561FCB5-0BC9-4B5F-98C0-BF5A7BB19883}"/>
              </a:ext>
            </a:extLst>
          </p:cNvPr>
          <p:cNvSpPr>
            <a:spLocks noGrp="1"/>
          </p:cNvSpPr>
          <p:nvPr>
            <p:ph idx="1"/>
          </p:nvPr>
        </p:nvSpPr>
        <p:spPr>
          <a:xfrm>
            <a:off x="838200" y="1663927"/>
            <a:ext cx="9806353" cy="3530146"/>
          </a:xfrm>
        </p:spPr>
        <p:txBody>
          <a:bodyPr>
            <a:normAutofit/>
          </a:bodyPr>
          <a:lstStyle/>
          <a:p>
            <a:pPr marL="514350" indent="-514350">
              <a:spcAft>
                <a:spcPts val="600"/>
              </a:spcAft>
              <a:buFont typeface="+mj-lt"/>
              <a:buAutoNum type="arabicPeriod"/>
            </a:pPr>
            <a:r>
              <a:rPr lang="en-US" sz="3200" dirty="0">
                <a:hlinkClick r:id="rId2"/>
              </a:rPr>
              <a:t>My First Document, recording</a:t>
            </a:r>
            <a:r>
              <a:rPr lang="en-US" sz="3200" dirty="0"/>
              <a:t> on APH’s YouTube page</a:t>
            </a:r>
          </a:p>
          <a:p>
            <a:pPr marL="514350" indent="-514350">
              <a:spcAft>
                <a:spcPts val="600"/>
              </a:spcAft>
              <a:buFont typeface="+mj-lt"/>
              <a:buAutoNum type="arabicPeriod"/>
            </a:pPr>
            <a:r>
              <a:rPr lang="en-US" sz="3200" dirty="0">
                <a:hlinkClick r:id="rId3"/>
              </a:rPr>
              <a:t>Working In an Existing Document and Using Microsoft Word, recording</a:t>
            </a:r>
            <a:r>
              <a:rPr lang="en-US" sz="3200" dirty="0"/>
              <a:t> on APH’s YouTube page</a:t>
            </a:r>
          </a:p>
          <a:p>
            <a:pPr marL="514350" indent="-514350">
              <a:spcAft>
                <a:spcPts val="600"/>
              </a:spcAft>
              <a:buFont typeface="+mj-lt"/>
              <a:buAutoNum type="arabicPeriod"/>
            </a:pPr>
            <a:r>
              <a:rPr lang="en-US" sz="3200" dirty="0"/>
              <a:t>Today (April 15, 2025): </a:t>
            </a:r>
            <a:r>
              <a:rPr lang="en-US" sz="3200" b="1" dirty="0"/>
              <a:t>Getting Good at Editing</a:t>
            </a:r>
          </a:p>
          <a:p>
            <a:pPr marL="514350" indent="-514350">
              <a:spcAft>
                <a:spcPts val="600"/>
              </a:spcAft>
              <a:buFont typeface="+mj-lt"/>
              <a:buAutoNum type="arabicPeriod"/>
            </a:pPr>
            <a:r>
              <a:rPr lang="en-US" sz="3200" dirty="0"/>
              <a:t>May 20, 2025: </a:t>
            </a:r>
            <a:r>
              <a:rPr lang="en-US" sz="3200" b="1" dirty="0"/>
              <a:t>Macros and Math</a:t>
            </a:r>
          </a:p>
        </p:txBody>
      </p:sp>
    </p:spTree>
    <p:extLst>
      <p:ext uri="{BB962C8B-B14F-4D97-AF65-F5344CB8AC3E}">
        <p14:creationId xmlns:p14="http://schemas.microsoft.com/office/powerpoint/2010/main" val="1996934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2AF15-2984-45AA-8938-7776016F7C83}"/>
              </a:ext>
            </a:extLst>
          </p:cNvPr>
          <p:cNvSpPr>
            <a:spLocks noGrp="1"/>
          </p:cNvSpPr>
          <p:nvPr>
            <p:ph type="title"/>
          </p:nvPr>
        </p:nvSpPr>
        <p:spPr/>
        <p:txBody>
          <a:bodyPr/>
          <a:lstStyle/>
          <a:p>
            <a:r>
              <a:rPr lang="en-US" dirty="0">
                <a:solidFill>
                  <a:schemeClr val="bg1"/>
                </a:solidFill>
              </a:rPr>
              <a:t>*You* Are Using DBT</a:t>
            </a:r>
          </a:p>
        </p:txBody>
      </p:sp>
      <p:pic>
        <p:nvPicPr>
          <p:cNvPr id="7" name="Content Placeholder 6" descr="cockpit of a commercial airplane">
            <a:extLst>
              <a:ext uri="{FF2B5EF4-FFF2-40B4-BE49-F238E27FC236}">
                <a16:creationId xmlns:a16="http://schemas.microsoft.com/office/drawing/2014/main" id="{4344F7B3-49B8-4BA8-9C56-CF7323DFBEB2}"/>
              </a:ext>
            </a:extLst>
          </p:cNvPr>
          <p:cNvPicPr>
            <a:picLocks noGrp="1" noChangeAspect="1"/>
          </p:cNvPicPr>
          <p:nvPr>
            <p:ph idx="1"/>
          </p:nvPr>
        </p:nvPicPr>
        <p:blipFill>
          <a:blip r:embed="rId2"/>
          <a:stretch>
            <a:fillRect/>
          </a:stretch>
        </p:blipFill>
        <p:spPr>
          <a:xfrm>
            <a:off x="2861667" y="1844675"/>
            <a:ext cx="6468666" cy="4312444"/>
          </a:xfrm>
        </p:spPr>
      </p:pic>
    </p:spTree>
    <p:extLst>
      <p:ext uri="{BB962C8B-B14F-4D97-AF65-F5344CB8AC3E}">
        <p14:creationId xmlns:p14="http://schemas.microsoft.com/office/powerpoint/2010/main" val="238887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CA03-E6D2-4217-8F27-75F67F5B53F7}"/>
              </a:ext>
            </a:extLst>
          </p:cNvPr>
          <p:cNvSpPr>
            <a:spLocks noGrp="1"/>
          </p:cNvSpPr>
          <p:nvPr>
            <p:ph type="title"/>
          </p:nvPr>
        </p:nvSpPr>
        <p:spPr>
          <a:xfrm>
            <a:off x="4312920" y="365125"/>
            <a:ext cx="7040880" cy="1325563"/>
          </a:xfrm>
        </p:spPr>
        <p:txBody>
          <a:bodyPr/>
          <a:lstStyle/>
          <a:p>
            <a:r>
              <a:rPr lang="en-US" dirty="0"/>
              <a:t>Vocabulary</a:t>
            </a:r>
          </a:p>
        </p:txBody>
      </p:sp>
      <p:sp>
        <p:nvSpPr>
          <p:cNvPr id="3" name="Content Placeholder 2">
            <a:extLst>
              <a:ext uri="{FF2B5EF4-FFF2-40B4-BE49-F238E27FC236}">
                <a16:creationId xmlns:a16="http://schemas.microsoft.com/office/drawing/2014/main" id="{28DDF2C2-484C-496F-9998-B78BB0B99937}"/>
              </a:ext>
            </a:extLst>
          </p:cNvPr>
          <p:cNvSpPr>
            <a:spLocks noGrp="1"/>
          </p:cNvSpPr>
          <p:nvPr>
            <p:ph sz="half" idx="1"/>
          </p:nvPr>
        </p:nvSpPr>
        <p:spPr>
          <a:xfrm>
            <a:off x="4312920" y="1508760"/>
            <a:ext cx="7040880" cy="4434839"/>
          </a:xfrm>
        </p:spPr>
        <p:txBody>
          <a:bodyPr/>
          <a:lstStyle/>
          <a:p>
            <a:r>
              <a:rPr lang="en-US" dirty="0"/>
              <a:t>DBT</a:t>
            </a:r>
          </a:p>
          <a:p>
            <a:r>
              <a:rPr lang="en-US" dirty="0"/>
              <a:t>Word</a:t>
            </a:r>
          </a:p>
          <a:p>
            <a:r>
              <a:rPr lang="en-US" dirty="0"/>
              <a:t>macro</a:t>
            </a:r>
          </a:p>
          <a:p>
            <a:r>
              <a:rPr lang="en-US" dirty="0"/>
              <a:t>The Nemeth Code</a:t>
            </a:r>
          </a:p>
          <a:p>
            <a:r>
              <a:rPr lang="en-US" dirty="0"/>
              <a:t>UEB Math/Science [and “UEB with Nemeth”]</a:t>
            </a:r>
          </a:p>
          <a:p>
            <a:r>
              <a:rPr lang="en-US" dirty="0"/>
              <a:t>NIMAS</a:t>
            </a:r>
          </a:p>
          <a:p>
            <a:r>
              <a:rPr lang="en-US" dirty="0" err="1"/>
              <a:t>Nimpro</a:t>
            </a:r>
            <a:endParaRPr lang="en-US" dirty="0"/>
          </a:p>
          <a:p>
            <a:r>
              <a:rPr lang="en-US" dirty="0"/>
              <a:t>…</a:t>
            </a:r>
          </a:p>
        </p:txBody>
      </p:sp>
      <p:pic>
        <p:nvPicPr>
          <p:cNvPr id="6" name="Content Placeholder 5" descr="Close up of a control panel of an airplane flying at night">
            <a:extLst>
              <a:ext uri="{FF2B5EF4-FFF2-40B4-BE49-F238E27FC236}">
                <a16:creationId xmlns:a16="http://schemas.microsoft.com/office/drawing/2014/main" id="{F1081700-559E-4BDA-86AA-5CC9E3BDAAF1}"/>
              </a:ext>
            </a:extLst>
          </p:cNvPr>
          <p:cNvPicPr>
            <a:picLocks noGrp="1" noChangeAspect="1"/>
          </p:cNvPicPr>
          <p:nvPr>
            <p:ph sz="half" idx="2"/>
          </p:nvPr>
        </p:nvPicPr>
        <p:blipFill rotWithShape="1">
          <a:blip r:embed="rId2"/>
          <a:srcRect r="13923"/>
          <a:stretch/>
        </p:blipFill>
        <p:spPr>
          <a:xfrm>
            <a:off x="-2192088" y="384175"/>
            <a:ext cx="6060575" cy="46999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69875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AB87-16A9-40E0-A8E3-3C311C4BFFF7}"/>
              </a:ext>
            </a:extLst>
          </p:cNvPr>
          <p:cNvSpPr>
            <a:spLocks noGrp="1"/>
          </p:cNvSpPr>
          <p:nvPr>
            <p:ph type="ctrTitle"/>
          </p:nvPr>
        </p:nvSpPr>
        <p:spPr/>
        <p:txBody>
          <a:bodyPr/>
          <a:lstStyle/>
          <a:p>
            <a:r>
              <a:rPr lang="en-US" dirty="0"/>
              <a:t>What exactly are we “getting good at editing?”</a:t>
            </a:r>
          </a:p>
        </p:txBody>
      </p:sp>
    </p:spTree>
    <p:extLst>
      <p:ext uri="{BB962C8B-B14F-4D97-AF65-F5344CB8AC3E}">
        <p14:creationId xmlns:p14="http://schemas.microsoft.com/office/powerpoint/2010/main" val="83031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BCCD-1607-4F40-B106-C4A096FDC67B}"/>
              </a:ext>
            </a:extLst>
          </p:cNvPr>
          <p:cNvSpPr>
            <a:spLocks noGrp="1"/>
          </p:cNvSpPr>
          <p:nvPr>
            <p:ph type="title"/>
          </p:nvPr>
        </p:nvSpPr>
        <p:spPr>
          <a:xfrm>
            <a:off x="838200" y="365125"/>
            <a:ext cx="5059681" cy="1339801"/>
          </a:xfrm>
        </p:spPr>
        <p:txBody>
          <a:bodyPr/>
          <a:lstStyle/>
          <a:p>
            <a:r>
              <a:rPr lang="en-US" dirty="0"/>
              <a:t>Stages of the Transcription Process</a:t>
            </a:r>
          </a:p>
        </p:txBody>
      </p:sp>
      <p:sp>
        <p:nvSpPr>
          <p:cNvPr id="3" name="Content Placeholder 2">
            <a:extLst>
              <a:ext uri="{FF2B5EF4-FFF2-40B4-BE49-F238E27FC236}">
                <a16:creationId xmlns:a16="http://schemas.microsoft.com/office/drawing/2014/main" id="{0D0DD30E-940E-454B-8144-F8C2D186E766}"/>
              </a:ext>
            </a:extLst>
          </p:cNvPr>
          <p:cNvSpPr>
            <a:spLocks noGrp="1"/>
          </p:cNvSpPr>
          <p:nvPr>
            <p:ph sz="half" idx="1"/>
          </p:nvPr>
        </p:nvSpPr>
        <p:spPr>
          <a:xfrm>
            <a:off x="838200" y="1981199"/>
            <a:ext cx="5181600" cy="3292573"/>
          </a:xfrm>
        </p:spPr>
        <p:txBody>
          <a:bodyPr/>
          <a:lstStyle/>
          <a:p>
            <a:r>
              <a:rPr lang="en-US" dirty="0"/>
              <a:t>Born accessible</a:t>
            </a:r>
          </a:p>
          <a:p>
            <a:r>
              <a:rPr lang="en-US" dirty="0"/>
              <a:t>Uploaded “as accessibly as I can”</a:t>
            </a:r>
          </a:p>
          <a:p>
            <a:r>
              <a:rPr lang="en-US" dirty="0"/>
              <a:t>Inherited braille file</a:t>
            </a:r>
          </a:p>
          <a:p>
            <a:r>
              <a:rPr lang="en-US" dirty="0"/>
              <a:t>…</a:t>
            </a:r>
          </a:p>
          <a:p>
            <a:pPr marL="0" indent="0">
              <a:spcBef>
                <a:spcPts val="3000"/>
              </a:spcBef>
              <a:buNone/>
            </a:pPr>
            <a:r>
              <a:rPr lang="en-US" dirty="0"/>
              <a:t>At different stages, different editing skills may be needed.</a:t>
            </a:r>
          </a:p>
        </p:txBody>
      </p:sp>
      <p:pic>
        <p:nvPicPr>
          <p:cNvPr id="6" name="Content Placeholder 5" descr="pushpins on a map">
            <a:extLst>
              <a:ext uri="{FF2B5EF4-FFF2-40B4-BE49-F238E27FC236}">
                <a16:creationId xmlns:a16="http://schemas.microsoft.com/office/drawing/2014/main" id="{B3BCC906-62A2-4CEB-BAFB-EEAF9239C002}"/>
              </a:ext>
            </a:extLst>
          </p:cNvPr>
          <p:cNvPicPr>
            <a:picLocks noGrp="1" noChangeAspect="1"/>
          </p:cNvPicPr>
          <p:nvPr>
            <p:ph sz="half" idx="2"/>
          </p:nvPr>
        </p:nvPicPr>
        <p:blipFill rotWithShape="1">
          <a:blip r:embed="rId2"/>
          <a:srcRect r="39354"/>
          <a:stretch/>
        </p:blipFill>
        <p:spPr>
          <a:xfrm>
            <a:off x="6553202" y="0"/>
            <a:ext cx="5638798" cy="6187440"/>
          </a:xfrm>
        </p:spPr>
      </p:pic>
    </p:spTree>
    <p:extLst>
      <p:ext uri="{BB962C8B-B14F-4D97-AF65-F5344CB8AC3E}">
        <p14:creationId xmlns:p14="http://schemas.microsoft.com/office/powerpoint/2010/main" val="10397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49DD-C5AC-45F9-80C0-102E093B38F9}"/>
              </a:ext>
            </a:extLst>
          </p:cNvPr>
          <p:cNvSpPr>
            <a:spLocks noGrp="1"/>
          </p:cNvSpPr>
          <p:nvPr>
            <p:ph type="title"/>
          </p:nvPr>
        </p:nvSpPr>
        <p:spPr>
          <a:xfrm>
            <a:off x="3672840" y="227965"/>
            <a:ext cx="7680960" cy="610235"/>
          </a:xfrm>
        </p:spPr>
        <p:txBody>
          <a:bodyPr>
            <a:normAutofit fontScale="90000"/>
          </a:bodyPr>
          <a:lstStyle/>
          <a:p>
            <a:r>
              <a:rPr lang="en-US" dirty="0"/>
              <a:t>What Files Can DBT Import?</a:t>
            </a:r>
          </a:p>
        </p:txBody>
      </p:sp>
      <p:sp>
        <p:nvSpPr>
          <p:cNvPr id="3" name="Content Placeholder 2">
            <a:extLst>
              <a:ext uri="{FF2B5EF4-FFF2-40B4-BE49-F238E27FC236}">
                <a16:creationId xmlns:a16="http://schemas.microsoft.com/office/drawing/2014/main" id="{B435F04A-A0F7-48B7-949E-47C284CC1B9A}"/>
              </a:ext>
            </a:extLst>
          </p:cNvPr>
          <p:cNvSpPr>
            <a:spLocks noGrp="1"/>
          </p:cNvSpPr>
          <p:nvPr>
            <p:ph sz="half" idx="1"/>
          </p:nvPr>
        </p:nvSpPr>
        <p:spPr>
          <a:xfrm>
            <a:off x="3672840" y="899160"/>
            <a:ext cx="8092440" cy="4907280"/>
          </a:xfrm>
        </p:spPr>
        <p:txBody>
          <a:bodyPr/>
          <a:lstStyle/>
          <a:p>
            <a:pPr marL="0" indent="0">
              <a:buNone/>
            </a:pPr>
            <a:r>
              <a:rPr lang="en-US" dirty="0"/>
              <a:t>See Duxbury’s page </a:t>
            </a:r>
            <a:r>
              <a:rPr lang="en-US" dirty="0">
                <a:hlinkClick r:id="rId2"/>
              </a:rPr>
              <a:t>DBT File Import</a:t>
            </a:r>
            <a:endParaRPr lang="en-US" dirty="0"/>
          </a:p>
          <a:p>
            <a:pPr marL="0" indent="0">
              <a:spcAft>
                <a:spcPts val="1200"/>
              </a:spcAft>
              <a:buNone/>
            </a:pPr>
            <a:r>
              <a:rPr lang="en-US" dirty="0"/>
              <a:t>“The phrase </a:t>
            </a:r>
            <a:r>
              <a:rPr lang="en-US" b="1" dirty="0"/>
              <a:t>file import </a:t>
            </a:r>
            <a:r>
              <a:rPr lang="en-US" dirty="0"/>
              <a:t>refers to the act of taking a non-native DBT file and bringing it into DBT for editing and producing braille. There are many different file types that DBT can import. …” For example:</a:t>
            </a:r>
          </a:p>
          <a:p>
            <a:r>
              <a:rPr lang="en-US" dirty="0"/>
              <a:t>Word</a:t>
            </a:r>
          </a:p>
          <a:p>
            <a:r>
              <a:rPr lang="en-US" dirty="0"/>
              <a:t>Open Office</a:t>
            </a:r>
          </a:p>
          <a:p>
            <a:r>
              <a:rPr lang="en-US" dirty="0" err="1"/>
              <a:t>MathType</a:t>
            </a:r>
            <a:endParaRPr lang="en-US" dirty="0"/>
          </a:p>
          <a:p>
            <a:r>
              <a:rPr lang="en-US" dirty="0"/>
              <a:t>…</a:t>
            </a:r>
          </a:p>
        </p:txBody>
      </p:sp>
      <p:pic>
        <p:nvPicPr>
          <p:cNvPr id="6" name="Content Placeholder 5" descr="transport and logistics graphic, including docks with shipping water vehicles, an airplane, a train, and highway containing cars and semi-trucks">
            <a:extLst>
              <a:ext uri="{FF2B5EF4-FFF2-40B4-BE49-F238E27FC236}">
                <a16:creationId xmlns:a16="http://schemas.microsoft.com/office/drawing/2014/main" id="{2F879E2D-881B-455F-B813-A09BD2EBB070}"/>
              </a:ext>
            </a:extLst>
          </p:cNvPr>
          <p:cNvPicPr>
            <a:picLocks noGrp="1" noChangeAspect="1"/>
          </p:cNvPicPr>
          <p:nvPr>
            <p:ph sz="half" idx="2"/>
          </p:nvPr>
        </p:nvPicPr>
        <p:blipFill>
          <a:blip r:embed="rId3"/>
          <a:stretch>
            <a:fillRect/>
          </a:stretch>
        </p:blipFill>
        <p:spPr>
          <a:xfrm rot="16200000">
            <a:off x="-417401" y="1376887"/>
            <a:ext cx="4816476" cy="2701510"/>
          </a:xfrm>
        </p:spPr>
      </p:pic>
    </p:spTree>
    <p:extLst>
      <p:ext uri="{BB962C8B-B14F-4D97-AF65-F5344CB8AC3E}">
        <p14:creationId xmlns:p14="http://schemas.microsoft.com/office/powerpoint/2010/main" val="119120601"/>
      </p:ext>
    </p:extLst>
  </p:cSld>
  <p:clrMapOvr>
    <a:masterClrMapping/>
  </p:clrMapOvr>
</p:sld>
</file>

<file path=ppt/theme/theme1.xml><?xml version="1.0" encoding="utf-8"?>
<a:theme xmlns:a="http://schemas.openxmlformats.org/drawingml/2006/main" name="Office Theme">
  <a:themeElements>
    <a:clrScheme name="Access Academy">
      <a:dk1>
        <a:srgbClr val="1F1C1E"/>
      </a:dk1>
      <a:lt1>
        <a:srgbClr val="FFFFFF"/>
      </a:lt1>
      <a:dk2>
        <a:srgbClr val="1F1C1E"/>
      </a:dk2>
      <a:lt2>
        <a:srgbClr val="FFFFFF"/>
      </a:lt2>
      <a:accent1>
        <a:srgbClr val="49ACBB"/>
      </a:accent1>
      <a:accent2>
        <a:srgbClr val="F8A535"/>
      </a:accent2>
      <a:accent3>
        <a:srgbClr val="E10C5A"/>
      </a:accent3>
      <a:accent4>
        <a:srgbClr val="49ACBB"/>
      </a:accent4>
      <a:accent5>
        <a:srgbClr val="F8A535"/>
      </a:accent5>
      <a:accent6>
        <a:srgbClr val="E10C5A"/>
      </a:accent6>
      <a:hlink>
        <a:srgbClr val="49ACBB"/>
      </a:hlink>
      <a:folHlink>
        <a:srgbClr val="743F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academy-template-2-22 With Instructions.potx" id="{253E03D8-D64E-445F-8207-5B8EE16C5032}" vid="{71FA8A83-87D8-435B-8456-B2D3E4A048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ce825ed-7c14-4f10-9173-4eee87276b5e" xsi:nil="true"/>
    <lcf76f155ced4ddcb4097134ff3c332f xmlns="cd26f99b-5fa5-4944-bb1a-9ecd46c6c38d">
      <Terms xmlns="http://schemas.microsoft.com/office/infopath/2007/PartnerControls"/>
    </lcf76f155ced4ddcb4097134ff3c332f>
    <_Flow_SignoffStatus xmlns="cd26f99b-5fa5-4944-bb1a-9ecd46c6c38d" xsi:nil="true"/>
    <Bucket xmlns="cd26f99b-5fa5-4944-bb1a-9ecd46c6c38d" xsi:nil="true"/>
    <DateofEvent xmlns="cd26f99b-5fa5-4944-bb1a-9ecd46c6c38d" xsi:nil="true"/>
    <MovedPIIFiles xmlns="cd26f99b-5fa5-4944-bb1a-9ecd46c6c38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84CB5B005916A469C68B1F32A71972C" ma:contentTypeVersion="27" ma:contentTypeDescription="Create a new document." ma:contentTypeScope="" ma:versionID="c701408f0c9abdba2bde723610889a75">
  <xsd:schema xmlns:xsd="http://www.w3.org/2001/XMLSchema" xmlns:xs="http://www.w3.org/2001/XMLSchema" xmlns:p="http://schemas.microsoft.com/office/2006/metadata/properties" xmlns:ns2="cd26f99b-5fa5-4944-bb1a-9ecd46c6c38d" xmlns:ns3="fce825ed-7c14-4f10-9173-4eee87276b5e" targetNamespace="http://schemas.microsoft.com/office/2006/metadata/properties" ma:root="true" ma:fieldsID="8ea07390ba03a9219375a795f644fce6" ns2:_="" ns3:_="">
    <xsd:import namespace="cd26f99b-5fa5-4944-bb1a-9ecd46c6c38d"/>
    <xsd:import namespace="fce825ed-7c14-4f10-9173-4eee87276b5e"/>
    <xsd:element name="properties">
      <xsd:complexType>
        <xsd:sequence>
          <xsd:element name="documentManagement">
            <xsd:complexType>
              <xsd:all>
                <xsd:element ref="ns2:DateofEvent" minOccurs="0"/>
                <xsd:element ref="ns2:MediaServiceMetadata" minOccurs="0"/>
                <xsd:element ref="ns2:MediaServiceFastMetadata" minOccurs="0"/>
                <xsd:element ref="ns2:_Flow_SignoffStatu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Bucket" minOccurs="0"/>
                <xsd:element ref="ns2:lcf76f155ced4ddcb4097134ff3c332f" minOccurs="0"/>
                <xsd:element ref="ns3:TaxCatchAll" minOccurs="0"/>
                <xsd:element ref="ns2:MediaServiceObjectDetectorVersions" minOccurs="0"/>
                <xsd:element ref="ns2:MediaServiceSearchProperties" minOccurs="0"/>
                <xsd:element ref="ns2:MovedPIIFil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6f99b-5fa5-4944-bb1a-9ecd46c6c38d" elementFormDefault="qualified">
    <xsd:import namespace="http://schemas.microsoft.com/office/2006/documentManagement/types"/>
    <xsd:import namespace="http://schemas.microsoft.com/office/infopath/2007/PartnerControls"/>
    <xsd:element name="DateofEvent" ma:index="8" nillable="true" ma:displayName="Date of Event" ma:format="DateTime" ma:internalName="DateofEvent">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_Flow_SignoffStatus" ma:index="11" nillable="true" ma:displayName="Sign-off status" ma:internalName="Sign_x002d_off_x0020_status">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Bucket" ma:index="23" nillable="true" ma:displayName="Bucket" ma:format="Dropdown" ma:internalName="Bucket">
      <xsd:simpleType>
        <xsd:restriction base="dms:Choice">
          <xsd:enumeration value="AA"/>
          <xsd:enumeration value="AA(H)"/>
          <xsd:enumeration value="CC"/>
          <xsd:enumeration value="EA"/>
          <xsd:enumeration value="EOT"/>
          <xsd:enumeration value="FC"/>
          <xsd:enumeration value="PS"/>
          <xsd:enumeration value="Tai"/>
          <xsd:enumeration value="VA"/>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ac181ec-6c34-4630-9754-a2a661e894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ovedPIIFiles" ma:index="29" nillable="true" ma:displayName="Moved PII Files" ma:format="Dropdown" ma:internalName="MovedPIIFiles">
      <xsd:simpleType>
        <xsd:restriction base="dms:Text">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e825ed-7c14-4f10-9173-4eee87276b5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e2c59e8-7cf2-4cab-bbe4-5caecee85947}" ma:internalName="TaxCatchAll" ma:showField="CatchAllData" ma:web="fce825ed-7c14-4f10-9173-4eee87276b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2556CF-5FB2-40EF-B8E1-9BAE1863C3C4}">
  <ds:schemaRefs>
    <ds:schemaRef ds:uri="http://purl.org/dc/elements/1.1/"/>
    <ds:schemaRef ds:uri="http://schemas.microsoft.com/office/2006/documentManagement/types"/>
    <ds:schemaRef ds:uri="88942c32-978e-4cd5-91e5-efdc5cee9dbd"/>
    <ds:schemaRef ds:uri="http://schemas.microsoft.com/office/2006/metadata/properties"/>
    <ds:schemaRef ds:uri="http://schemas.microsoft.com/office/infopath/2007/PartnerControls"/>
    <ds:schemaRef ds:uri="http://purl.org/dc/terms/"/>
    <ds:schemaRef ds:uri="2f15a039-7a46-4dda-930d-68d728b59dca"/>
    <ds:schemaRef ds:uri="http://www.w3.org/XML/1998/namespace"/>
    <ds:schemaRef ds:uri="http://schemas.openxmlformats.org/package/2006/metadata/core-properties"/>
    <ds:schemaRef ds:uri="http://purl.org/dc/dcmitype/"/>
    <ds:schemaRef ds:uri="fce825ed-7c14-4f10-9173-4eee87276b5e"/>
    <ds:schemaRef ds:uri="cd26f99b-5fa5-4944-bb1a-9ecd46c6c38d"/>
  </ds:schemaRefs>
</ds:datastoreItem>
</file>

<file path=customXml/itemProps2.xml><?xml version="1.0" encoding="utf-8"?>
<ds:datastoreItem xmlns:ds="http://schemas.openxmlformats.org/officeDocument/2006/customXml" ds:itemID="{7E845F5A-E37A-46C7-B176-4D5D1FC8AB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6f99b-5fa5-4944-bb1a-9ecd46c6c38d"/>
    <ds:schemaRef ds:uri="fce825ed-7c14-4f10-9173-4eee87276b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812756-6612-4F7C-8981-AA4E0CB4FC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2025 Duxbury 1_2-18_My First Document</Template>
  <TotalTime>1981</TotalTime>
  <Words>1827</Words>
  <Application>Microsoft Office PowerPoint</Application>
  <PresentationFormat>Widescreen</PresentationFormat>
  <Paragraphs>224</Paragraphs>
  <Slides>58</Slides>
  <Notes>3</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Getting Good at Editing</vt:lpstr>
      <vt:lpstr>Description</vt:lpstr>
      <vt:lpstr>Hello</vt:lpstr>
      <vt:lpstr>Starting Points</vt:lpstr>
      <vt:lpstr>Duxbury Website</vt:lpstr>
      <vt:lpstr>Vocabulary</vt:lpstr>
      <vt:lpstr>What exactly are we “getting good at editing?”</vt:lpstr>
      <vt:lpstr>Stages of the Transcription Process</vt:lpstr>
      <vt:lpstr>What Files Can DBT Import?</vt:lpstr>
      <vt:lpstr>A Note About NIMAS Files</vt:lpstr>
      <vt:lpstr>Any Content Will Have Instructions/Codes in DBT</vt:lpstr>
      <vt:lpstr>A Word on Accessible Word Processor Files</vt:lpstr>
      <vt:lpstr>Poll Time! #1</vt:lpstr>
      <vt:lpstr>Poll One!</vt:lpstr>
      <vt:lpstr>Poll One, the Answer!</vt:lpstr>
      <vt:lpstr>We are getting good at editing … … Everything …</vt:lpstr>
      <vt:lpstr>with the end goal of a beautifully edited DBT file</vt:lpstr>
      <vt:lpstr>Possible Components of a Beautifully Edited DBT File</vt:lpstr>
      <vt:lpstr>We are going to jet through this section of slides</vt:lpstr>
      <vt:lpstr>Headings</vt:lpstr>
      <vt:lpstr>Page Numbers</vt:lpstr>
      <vt:lpstr>Visual Mnemonic for svpnpN:N:N:N</vt:lpstr>
      <vt:lpstr>Blank Lines</vt:lpstr>
      <vt:lpstr>Things Kept Together</vt:lpstr>
      <vt:lpstr>Paragraphs and Lists</vt:lpstr>
      <vt:lpstr>And More …</vt:lpstr>
      <vt:lpstr>Demonstration, including “Modify Style” 🦆</vt:lpstr>
      <vt:lpstr>Poll Time! #2</vt:lpstr>
      <vt:lpstr>Poll Two!</vt:lpstr>
      <vt:lpstr>Poll Two, the Answer!</vt:lpstr>
      <vt:lpstr>What About Word’s Braille Tab?</vt:lpstr>
      <vt:lpstr>Braille Tab Is Macros</vt:lpstr>
      <vt:lpstr>Making Macros</vt:lpstr>
      <vt:lpstr>What is a macro?</vt:lpstr>
      <vt:lpstr>In Word!</vt:lpstr>
      <vt:lpstr>In DBT?</vt:lpstr>
      <vt:lpstr>Can a Macro Be Edited?</vt:lpstr>
      <vt:lpstr>Poll Time! #3</vt:lpstr>
      <vt:lpstr>Poll Three!</vt:lpstr>
      <vt:lpstr>Poll Three, the Answer!</vt:lpstr>
      <vt:lpstr>Math Coding</vt:lpstr>
      <vt:lpstr>Any Content Will Have Instructions/Codes in DBT (repeat)</vt:lpstr>
      <vt:lpstr>Translate to Discover</vt:lpstr>
      <vt:lpstr>Fraction Codes</vt:lpstr>
      <vt:lpstr>Geometry Codes and Characters, a few</vt:lpstr>
      <vt:lpstr>Math Codes Work for UEB *and* Nemeth!!!</vt:lpstr>
      <vt:lpstr>For a Nemeth Code transcription, …</vt:lpstr>
      <vt:lpstr>BANA’s page on The Nemeth Code</vt:lpstr>
      <vt:lpstr>Poll Time! #4</vt:lpstr>
      <vt:lpstr>Poll Four!</vt:lpstr>
      <vt:lpstr>Poll Four, the Answer!</vt:lpstr>
      <vt:lpstr>And So Much More …</vt:lpstr>
      <vt:lpstr>Demonstration and Practice 🦆</vt:lpstr>
      <vt:lpstr>Resources Related to Math in Braille</vt:lpstr>
      <vt:lpstr>Objectives</vt:lpstr>
      <vt:lpstr>Contact information</vt:lpstr>
      <vt:lpstr>Other Parts of This Series</vt:lpstr>
      <vt:lpstr>*You* Are Using DBT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and Accessible</dc:title>
  <dc:creator>Kyle DeJute</dc:creator>
  <cp:lastModifiedBy>Kyle DeJute</cp:lastModifiedBy>
  <cp:revision>62</cp:revision>
  <dcterms:created xsi:type="dcterms:W3CDTF">2025-02-11T13:15:44Z</dcterms:created>
  <dcterms:modified xsi:type="dcterms:W3CDTF">2025-04-15T18:02:38Z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0x010100E84CB5B005916A469C68B1F32A71972C</vt:lpwstr>
  </property>
  <property fmtid="{D5CDD505-2E9C-101B-9397-08002B2CF9AE}" pid="3" name="MediaServiceImageTags">
    <vt:lpwstr/>
  </property>
</Properties>
</file>