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A82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8" autoAdjust="0"/>
    <p:restoredTop sz="94660"/>
  </p:normalViewPr>
  <p:slideViewPr>
    <p:cSldViewPr>
      <p:cViewPr varScale="1">
        <p:scale>
          <a:sx n="70" d="100"/>
          <a:sy n="70" d="100"/>
        </p:scale>
        <p:origin x="-77" y="-1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C83B55-0A29-4165-B8A6-9954ECADEEFB}" type="datetimeFigureOut">
              <a:rPr lang="en-US" smtClean="0"/>
              <a:pPr/>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C83B55-0A29-4165-B8A6-9954ECADEEFB}" type="datetimeFigureOut">
              <a:rPr lang="en-US" smtClean="0"/>
              <a:pPr/>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C83B55-0A29-4165-B8A6-9954ECADEEFB}" type="datetimeFigureOut">
              <a:rPr lang="en-US" smtClean="0"/>
              <a:pPr/>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C83B55-0A29-4165-B8A6-9954ECADEEFB}" type="datetimeFigureOut">
              <a:rPr lang="en-US" smtClean="0"/>
              <a:pPr/>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C83B55-0A29-4165-B8A6-9954ECADEEFB}" type="datetimeFigureOut">
              <a:rPr lang="en-US" smtClean="0"/>
              <a:pPr/>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C83B55-0A29-4165-B8A6-9954ECADEEFB}" type="datetimeFigureOut">
              <a:rPr lang="en-US" smtClean="0"/>
              <a:pPr/>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C83B55-0A29-4165-B8A6-9954ECADEEFB}" type="datetimeFigureOut">
              <a:rPr lang="en-US" smtClean="0"/>
              <a:pPr/>
              <a:t>8/21/2015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C83B55-0A29-4165-B8A6-9954ECADEEFB}" type="datetimeFigureOut">
              <a:rPr lang="en-US" smtClean="0"/>
              <a:pPr/>
              <a:t>8/21/2015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C83B55-0A29-4165-B8A6-9954ECADEEFB}" type="datetimeFigureOut">
              <a:rPr lang="en-US" smtClean="0"/>
              <a:pPr/>
              <a:t>8/21/2015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C83B55-0A29-4165-B8A6-9954ECADEEFB}" type="datetimeFigureOut">
              <a:rPr lang="en-US" smtClean="0"/>
              <a:pPr/>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C83B55-0A29-4165-B8A6-9954ECADEEFB}" type="datetimeFigureOut">
              <a:rPr lang="en-US" smtClean="0"/>
              <a:pPr/>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4F6FB-CDE6-4FB4-BAEB-3F6C94FFD2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C83B55-0A29-4165-B8A6-9954ECADEEFB}" type="datetimeFigureOut">
              <a:rPr lang="en-US" smtClean="0"/>
              <a:pPr/>
              <a:t>8/21/2015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4F6FB-CDE6-4FB4-BAEB-3F6C94FFD2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Cover Art features two hands resting on an open book. Surrounding the book are various school-related images, such as a graduation cap, a brain, and a light bulb.)"/>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fontAlgn="ctr"/>
            <a:r>
              <a:rPr lang="en-US" b="1" dirty="0"/>
              <a:t>Pre-enrollment Meetings</a:t>
            </a:r>
          </a:p>
        </p:txBody>
      </p:sp>
      <p:sp>
        <p:nvSpPr>
          <p:cNvPr id="3" name="Content Placeholder 2"/>
          <p:cNvSpPr>
            <a:spLocks noGrp="1"/>
          </p:cNvSpPr>
          <p:nvPr>
            <p:ph idx="1"/>
          </p:nvPr>
        </p:nvSpPr>
        <p:spPr/>
        <p:txBody>
          <a:bodyPr/>
          <a:lstStyle/>
          <a:p>
            <a:pPr lvl="0" fontAlgn="ctr"/>
            <a:r>
              <a:rPr lang="en-US" b="1" dirty="0"/>
              <a:t>Ask if school personnel in your district will meet with you</a:t>
            </a:r>
            <a:r>
              <a:rPr lang="en-US" dirty="0"/>
              <a:t> </a:t>
            </a:r>
            <a:r>
              <a:rPr lang="en-US" b="1" dirty="0"/>
              <a:t>to describe their program and services</a:t>
            </a:r>
            <a:r>
              <a:rPr lang="en-US" dirty="0"/>
              <a:t>, even if you don’t know if you want to use public school services. Usually, no paperwork is signed at these meetings, and you are under no obligation to enter their program. This typically takes place after your child turns 2 years old.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nSpc>
                <a:spcPct val="80000"/>
              </a:lnSpc>
            </a:pPr>
            <a:r>
              <a:rPr lang="en-US" b="1" dirty="0" smtClean="0"/>
              <a:t/>
            </a:r>
            <a:br>
              <a:rPr lang="en-US" b="1" dirty="0" smtClean="0"/>
            </a:br>
            <a:r>
              <a:rPr lang="en-US" sz="4000" b="1" dirty="0" smtClean="0"/>
              <a:t>Referral Meeting to the Public </a:t>
            </a:r>
            <a:br>
              <a:rPr lang="en-US" sz="4000" b="1" dirty="0" smtClean="0"/>
            </a:br>
            <a:r>
              <a:rPr lang="en-US" sz="4000" b="1" dirty="0" smtClean="0"/>
              <a:t>School Program</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fontAlgn="ctr">
              <a:buNone/>
            </a:pPr>
            <a:r>
              <a:rPr lang="en-US" dirty="0" smtClean="0"/>
              <a:t>If you decide to explore the public school option, your service </a:t>
            </a:r>
          </a:p>
          <a:p>
            <a:pPr fontAlgn="ctr">
              <a:buNone/>
            </a:pPr>
            <a:r>
              <a:rPr lang="en-US" dirty="0" smtClean="0"/>
              <a:t>coordinator can arrange a Referral Meeting. </a:t>
            </a:r>
            <a:r>
              <a:rPr lang="en-US" b="1" dirty="0" smtClean="0"/>
              <a:t>This meeting</a:t>
            </a:r>
            <a:endParaRPr lang="en-US" dirty="0" smtClean="0"/>
          </a:p>
          <a:p>
            <a:pPr lvl="0" fontAlgn="ctr"/>
            <a:r>
              <a:rPr lang="en-US" dirty="0" smtClean="0"/>
              <a:t>needs to take place at least 90 days before the child’s third birthday;</a:t>
            </a:r>
          </a:p>
          <a:p>
            <a:pPr lvl="0" fontAlgn="ctr"/>
            <a:r>
              <a:rPr lang="en-US" dirty="0" smtClean="0"/>
              <a:t>includes the parent, the Early Intervention Service Coordinator if the child is still receiving those services, an administrator who can provide or supervise special education services, and other professionals as appropriate: vision specialist, speech/physical/occupational therapist, counselor, etc;</a:t>
            </a:r>
          </a:p>
          <a:p>
            <a:pPr lvl="0" fontAlgn="ctr"/>
            <a:r>
              <a:rPr lang="en-US" dirty="0" smtClean="0"/>
              <a:t>requires that parents and current providers supply the school with developmental information: developmental milestones, assessments, evaluations, etc;</a:t>
            </a:r>
          </a:p>
          <a:p>
            <a:pPr lvl="0" fontAlgn="ctr"/>
            <a:r>
              <a:rPr lang="en-US" dirty="0" smtClean="0"/>
              <a:t>requires the parent to agree to allow the school to test the child for eligibility for services and to determine the child’s needs;</a:t>
            </a:r>
          </a:p>
          <a:p>
            <a:pPr lvl="0" fontAlgn="ctr"/>
            <a:r>
              <a:rPr lang="en-US" dirty="0" smtClean="0"/>
              <a:t>requires that testing take place about 1 month before the child’s third birthday.</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ELIGIBILITY TESTING</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fontAlgn="ctr"/>
            <a:endParaRPr lang="en-US" dirty="0" smtClean="0"/>
          </a:p>
          <a:p>
            <a:pPr lvl="0" fontAlgn="ctr"/>
            <a:r>
              <a:rPr lang="en-US" dirty="0" smtClean="0"/>
              <a:t>Similar to when your child entered the Early Intervention program</a:t>
            </a:r>
          </a:p>
          <a:p>
            <a:pPr fontAlgn="ctr">
              <a:buNone/>
            </a:pPr>
            <a:r>
              <a:rPr lang="en-US" dirty="0" smtClean="0"/>
              <a:t> </a:t>
            </a:r>
          </a:p>
          <a:p>
            <a:pPr lvl="0" fontAlgn="ctr"/>
            <a:r>
              <a:rPr lang="en-US" dirty="0" smtClean="0"/>
              <a:t>Specialists trained in areas of need (determined at the Referral meeting) will ask your child to perform tasks such as walking, talking, or manipulating objects with their hands.</a:t>
            </a:r>
          </a:p>
          <a:p>
            <a:pPr fontAlgn="ctr">
              <a:buNone/>
            </a:pPr>
            <a:endParaRPr lang="en-US" dirty="0" smtClean="0"/>
          </a:p>
          <a:p>
            <a:pPr lvl="0" fontAlgn="ctr"/>
            <a:r>
              <a:rPr lang="en-US" dirty="0" smtClean="0"/>
              <a:t>Specialists will ask the parent questions about typical performance. This is especially helpful if your child happens to be tired or uncooperative the day of the evaluation.</a:t>
            </a:r>
          </a:p>
          <a:p>
            <a:pPr fontAlgn="ctr">
              <a:buNone/>
            </a:pPr>
            <a:endParaRPr lang="en-US" dirty="0" smtClean="0"/>
          </a:p>
          <a:p>
            <a:pPr lvl="0" fontAlgn="ctr"/>
            <a:r>
              <a:rPr lang="en-US" dirty="0" smtClean="0"/>
              <a:t>Testing might occur at a school location or daycare, depending on the policies in your local district.</a:t>
            </a:r>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r>
              <a:rPr lang="en-US" b="1" dirty="0" smtClean="0"/>
              <a:t>PLACEMENT Meeting:</a:t>
            </a:r>
            <a:endParaRPr lang="en-US" b="1" dirty="0"/>
          </a:p>
        </p:txBody>
      </p:sp>
      <p:sp>
        <p:nvSpPr>
          <p:cNvPr id="3" name="Content Placeholder 2"/>
          <p:cNvSpPr>
            <a:spLocks noGrp="1"/>
          </p:cNvSpPr>
          <p:nvPr>
            <p:ph idx="1"/>
          </p:nvPr>
        </p:nvSpPr>
        <p:spPr/>
        <p:txBody>
          <a:bodyPr/>
          <a:lstStyle/>
          <a:p>
            <a:pPr lvl="1" fontAlgn="ctr">
              <a:buFont typeface="Arial"/>
              <a:buChar char="•"/>
            </a:pPr>
            <a:r>
              <a:rPr lang="en-US" dirty="0" smtClean="0"/>
              <a:t>Placement refers to the services and supports your child will need to succeed in school </a:t>
            </a:r>
            <a:endParaRPr lang="en-US" sz="1400" dirty="0" smtClean="0"/>
          </a:p>
          <a:p>
            <a:pPr fontAlgn="ctr">
              <a:buNone/>
            </a:pPr>
            <a:r>
              <a:rPr lang="en-US" dirty="0" smtClean="0"/>
              <a:t> </a:t>
            </a:r>
            <a:endParaRPr lang="en-US" sz="1600" dirty="0" smtClean="0"/>
          </a:p>
          <a:p>
            <a:pPr lvl="1" fontAlgn="ctr">
              <a:buFont typeface="Arial"/>
              <a:buChar char="•"/>
            </a:pPr>
            <a:r>
              <a:rPr lang="en-US" dirty="0" smtClean="0"/>
              <a:t>Occurs after the evaluation to review the results. If everything has been completed on schedule, this should take place before the 3rd birthday.</a:t>
            </a:r>
            <a:endParaRPr lang="en-US" sz="1400" dirty="0" smtClean="0"/>
          </a:p>
          <a:p>
            <a:pPr fontAlgn="ctr">
              <a:buNone/>
            </a:pPr>
            <a:endParaRPr lang="en-US" sz="1600" dirty="0" smtClean="0"/>
          </a:p>
          <a:p>
            <a:pPr lvl="1" fontAlgn="ctr">
              <a:buFont typeface="Arial"/>
              <a:buChar char="•"/>
            </a:pPr>
            <a:r>
              <a:rPr lang="en-US" dirty="0" smtClean="0"/>
              <a:t>The results of the evaluation are used to develop the IEP.</a:t>
            </a:r>
            <a:endParaRPr lang="en-US" sz="1400"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TIPS FOR A Productive IEP MEETING</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lvl="0" fontAlgn="ctr"/>
            <a:r>
              <a:rPr lang="en-US" dirty="0" smtClean="0"/>
              <a:t>Allow plenty of time so all of your concerns can be addressed.</a:t>
            </a:r>
          </a:p>
          <a:p>
            <a:pPr lvl="0" fontAlgn="ctr"/>
            <a:r>
              <a:rPr lang="en-US" dirty="0" smtClean="0"/>
              <a:t>Arrange for childcare if possible so you can focus on the meeting.</a:t>
            </a:r>
          </a:p>
          <a:p>
            <a:pPr lvl="0" fontAlgn="ctr"/>
            <a:r>
              <a:rPr lang="en-US" dirty="0" smtClean="0"/>
              <a:t>Bring a list of things you would like your child to learn in the upcoming year as well as any questions you might have.</a:t>
            </a:r>
          </a:p>
          <a:p>
            <a:pPr lvl="0" fontAlgn="ctr"/>
            <a:r>
              <a:rPr lang="en-US" dirty="0" smtClean="0"/>
              <a:t>Ask your Early Intervention team members to attend the initial meeting.</a:t>
            </a:r>
          </a:p>
          <a:p>
            <a:pPr lvl="0" fontAlgn="ctr"/>
            <a:r>
              <a:rPr lang="en-US" dirty="0" smtClean="0"/>
              <a:t>Bring a friend for support.</a:t>
            </a:r>
          </a:p>
          <a:p>
            <a:pPr lvl="0" fontAlgn="ctr"/>
            <a:r>
              <a:rPr lang="en-US" dirty="0" smtClean="0"/>
              <a:t>Take notes during the meeting so you won’t have to worry about remembering everything.</a:t>
            </a:r>
          </a:p>
          <a:p>
            <a:pPr lvl="0" fontAlgn="ctr"/>
            <a:r>
              <a:rPr lang="en-US" dirty="0" smtClean="0"/>
              <a:t>If you disagree or don’t understand any part of the IEP, ask for further explanation or discussion.</a:t>
            </a:r>
          </a:p>
          <a:p>
            <a:pPr lvl="0" fontAlgn="ctr"/>
            <a:r>
              <a:rPr lang="en-US" dirty="0" smtClean="0"/>
              <a:t>Ask for a written conference summary.</a:t>
            </a:r>
          </a:p>
          <a:p>
            <a:pPr lvl="0" fontAlgn="ctr"/>
            <a:r>
              <a:rPr lang="en-US" dirty="0" smtClean="0"/>
              <a:t>Remember, the IEP is not written in stone. You can change things later if they are not satisfactory.</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WRITING THE IEP</a:t>
            </a:r>
            <a:br>
              <a:rPr lang="en-US" b="1" dirty="0" smtClean="0"/>
            </a:br>
            <a:endParaRPr lang="en-US" b="1" dirty="0"/>
          </a:p>
        </p:txBody>
      </p:sp>
      <p:sp>
        <p:nvSpPr>
          <p:cNvPr id="3" name="Content Placeholder 2"/>
          <p:cNvSpPr>
            <a:spLocks noGrp="1"/>
          </p:cNvSpPr>
          <p:nvPr>
            <p:ph idx="1"/>
          </p:nvPr>
        </p:nvSpPr>
        <p:spPr/>
        <p:txBody>
          <a:bodyPr>
            <a:normAutofit fontScale="77500" lnSpcReduction="20000"/>
          </a:bodyPr>
          <a:lstStyle/>
          <a:p>
            <a:pPr fontAlgn="ctr"/>
            <a:endParaRPr lang="en-US" b="1" dirty="0" smtClean="0"/>
          </a:p>
          <a:p>
            <a:pPr fontAlgn="ctr"/>
            <a:r>
              <a:rPr lang="en-US" b="1" dirty="0" smtClean="0"/>
              <a:t>The IEP considers the following items:</a:t>
            </a:r>
            <a:endParaRPr lang="en-US" dirty="0" smtClean="0"/>
          </a:p>
          <a:p>
            <a:pPr lvl="0" fontAlgn="ctr"/>
            <a:r>
              <a:rPr lang="en-US" dirty="0" smtClean="0"/>
              <a:t>Your child’s present level of development</a:t>
            </a:r>
          </a:p>
          <a:p>
            <a:pPr lvl="0" fontAlgn="ctr"/>
            <a:r>
              <a:rPr lang="en-US" dirty="0" smtClean="0"/>
              <a:t>Short and long term goals for your child for the school year</a:t>
            </a:r>
          </a:p>
          <a:p>
            <a:pPr lvl="0" fontAlgn="ctr"/>
            <a:r>
              <a:rPr lang="en-US" dirty="0" smtClean="0"/>
              <a:t>When services will start, who will provide them, and how long they will last</a:t>
            </a:r>
          </a:p>
          <a:p>
            <a:pPr lvl="0" fontAlgn="ctr"/>
            <a:r>
              <a:rPr lang="en-US" dirty="0" smtClean="0"/>
              <a:t>How and when progress will be measured</a:t>
            </a:r>
          </a:p>
          <a:p>
            <a:pPr lvl="0" fontAlgn="ctr"/>
            <a:r>
              <a:rPr lang="en-US" dirty="0" smtClean="0"/>
              <a:t>Other special supports and services your child will need to function in the classroom (large print or </a:t>
            </a:r>
            <a:r>
              <a:rPr lang="en-US" dirty="0" err="1" smtClean="0"/>
              <a:t>braille</a:t>
            </a:r>
            <a:r>
              <a:rPr lang="en-US" dirty="0" smtClean="0"/>
              <a:t>, seating requirements, therapy services, orientation and mobility, assistive technology,  etc.)</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normAutofit fontScale="90000"/>
          </a:bodyPr>
          <a:lstStyle/>
          <a:p>
            <a:pPr>
              <a:lnSpc>
                <a:spcPct val="80000"/>
              </a:lnSpc>
            </a:pPr>
            <a:r>
              <a:rPr lang="en-US" sz="3900" dirty="0" smtClean="0"/>
              <a:t/>
            </a:r>
            <a:br>
              <a:rPr lang="en-US" sz="3900" dirty="0" smtClean="0"/>
            </a:br>
            <a:r>
              <a:rPr lang="en-US" sz="3900" b="1" dirty="0" smtClean="0"/>
              <a:t>THE Basic and EXPANDED CORE CURRICULUM</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fontAlgn="ctr"/>
            <a:r>
              <a:rPr lang="en-US" dirty="0" smtClean="0"/>
              <a:t>An expanded core curriculum has been developed to meet the specific needs of visually impaired students in addition  to the traditional subject requirements. </a:t>
            </a:r>
          </a:p>
          <a:p>
            <a:pPr fontAlgn="ctr"/>
            <a:endParaRPr lang="en-US" dirty="0" smtClean="0"/>
          </a:p>
          <a:p>
            <a:pPr fontAlgn="ctr"/>
            <a:r>
              <a:rPr lang="en-US" dirty="0" smtClean="0"/>
              <a:t>Although some of these skills are, in fact, addressed as part of general education, the specific adaptive methods and assistive devices needed by students with visual impairments are not necessary for sighted students. The lack of existing knowledge and experience acquired through visual observation must be taught in order to understand many aspects of the general education curriculum. The Expanded Core Curriculum, (ECC),  has nine designated areas.</a:t>
            </a:r>
          </a:p>
          <a:p>
            <a:pPr fontAlgn="ctr">
              <a:buNone/>
            </a:pPr>
            <a:endParaRPr lang="en-US" dirty="0" smtClean="0"/>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Areas of Expanded Core Curriculum</a:t>
            </a:r>
            <a:br>
              <a:rPr lang="en-US" b="1" dirty="0" smtClean="0"/>
            </a:br>
            <a:endParaRPr lang="en-US" b="1" dirty="0"/>
          </a:p>
        </p:txBody>
      </p:sp>
      <p:sp>
        <p:nvSpPr>
          <p:cNvPr id="3" name="Content Placeholder 2"/>
          <p:cNvSpPr>
            <a:spLocks noGrp="1"/>
          </p:cNvSpPr>
          <p:nvPr>
            <p:ph idx="1"/>
          </p:nvPr>
        </p:nvSpPr>
        <p:spPr>
          <a:xfrm>
            <a:off x="457200" y="1600200"/>
            <a:ext cx="8534400" cy="5029200"/>
          </a:xfrm>
        </p:spPr>
        <p:txBody>
          <a:bodyPr>
            <a:normAutofit fontScale="32500" lnSpcReduction="20000"/>
          </a:bodyPr>
          <a:lstStyle/>
          <a:p>
            <a:pPr lvl="0" fontAlgn="ctr"/>
            <a:endParaRPr lang="en-US" sz="6200" b="1" dirty="0" smtClean="0"/>
          </a:p>
          <a:p>
            <a:pPr lvl="0" fontAlgn="ctr"/>
            <a:r>
              <a:rPr lang="en-US" sz="6200" b="1" dirty="0" smtClean="0"/>
              <a:t>Compensatory and Communication Modes</a:t>
            </a:r>
            <a:r>
              <a:rPr lang="en-US" sz="6200" dirty="0" smtClean="0"/>
              <a:t>        </a:t>
            </a:r>
          </a:p>
          <a:p>
            <a:pPr fontAlgn="ctr">
              <a:buNone/>
            </a:pPr>
            <a:r>
              <a:rPr lang="en-US" sz="6200" dirty="0" smtClean="0"/>
              <a:t> </a:t>
            </a:r>
          </a:p>
          <a:p>
            <a:pPr lvl="0" fontAlgn="ctr"/>
            <a:r>
              <a:rPr lang="en-US" sz="6200" b="1" dirty="0" smtClean="0"/>
              <a:t>Orientation and Mobility Skills</a:t>
            </a:r>
            <a:r>
              <a:rPr lang="en-US" sz="6200" dirty="0" smtClean="0"/>
              <a:t>                                                                     </a:t>
            </a:r>
          </a:p>
          <a:p>
            <a:pPr fontAlgn="ctr">
              <a:buNone/>
            </a:pPr>
            <a:r>
              <a:rPr lang="en-US" sz="6200" dirty="0" smtClean="0"/>
              <a:t> </a:t>
            </a:r>
          </a:p>
          <a:p>
            <a:pPr lvl="0" fontAlgn="ctr"/>
            <a:r>
              <a:rPr lang="en-US" sz="6200" b="1" dirty="0" smtClean="0"/>
              <a:t>Social Interaction Skills</a:t>
            </a:r>
            <a:r>
              <a:rPr lang="en-US" sz="6200" dirty="0" smtClean="0"/>
              <a:t>                                                                                   </a:t>
            </a:r>
          </a:p>
          <a:p>
            <a:pPr fontAlgn="ctr">
              <a:buNone/>
            </a:pPr>
            <a:r>
              <a:rPr lang="en-US" sz="6200" dirty="0" smtClean="0"/>
              <a:t> </a:t>
            </a:r>
          </a:p>
          <a:p>
            <a:pPr lvl="0" fontAlgn="ctr"/>
            <a:r>
              <a:rPr lang="en-US" sz="6200" b="1" dirty="0" smtClean="0"/>
              <a:t>Independent Living Skills</a:t>
            </a:r>
            <a:endParaRPr lang="en-US" sz="6200" dirty="0" smtClean="0"/>
          </a:p>
          <a:p>
            <a:pPr>
              <a:buNone/>
            </a:pPr>
            <a:endParaRPr lang="en-US" sz="6200" dirty="0" smtClean="0"/>
          </a:p>
          <a:p>
            <a:pPr lvl="0" fontAlgn="ctr"/>
            <a:r>
              <a:rPr lang="en-US" sz="6200" b="1" dirty="0" smtClean="0"/>
              <a:t>Recreation and Leisure Skills</a:t>
            </a:r>
            <a:endParaRPr lang="en-US" sz="6200" dirty="0" smtClean="0"/>
          </a:p>
          <a:p>
            <a:pPr>
              <a:buNone/>
            </a:pPr>
            <a:endParaRPr lang="en-US" sz="6200" dirty="0" smtClean="0"/>
          </a:p>
          <a:p>
            <a:pPr lvl="0" fontAlgn="ctr"/>
            <a:r>
              <a:rPr lang="en-US" sz="6200" b="1" dirty="0" smtClean="0"/>
              <a:t>Career Education</a:t>
            </a:r>
            <a:r>
              <a:rPr lang="en-US" sz="6200" dirty="0" smtClean="0"/>
              <a:t>                                                                                           </a:t>
            </a:r>
          </a:p>
          <a:p>
            <a:pPr fontAlgn="ctr">
              <a:buNone/>
            </a:pPr>
            <a:endParaRPr lang="en-US" sz="6200" dirty="0" smtClean="0"/>
          </a:p>
          <a:p>
            <a:pPr lvl="0" fontAlgn="ctr"/>
            <a:r>
              <a:rPr lang="en-US" sz="6200" b="1" dirty="0" smtClean="0"/>
              <a:t>Technology</a:t>
            </a:r>
            <a:r>
              <a:rPr lang="en-US" sz="6200" dirty="0" smtClean="0"/>
              <a:t>                                                                                                          </a:t>
            </a:r>
          </a:p>
          <a:p>
            <a:pPr fontAlgn="ctr">
              <a:buNone/>
            </a:pPr>
            <a:r>
              <a:rPr lang="en-US" sz="6200" dirty="0" smtClean="0"/>
              <a:t> </a:t>
            </a:r>
          </a:p>
          <a:p>
            <a:pPr lvl="0" fontAlgn="ctr"/>
            <a:r>
              <a:rPr lang="en-US" sz="6200" b="1" dirty="0" smtClean="0"/>
              <a:t>Sensory Efficiency Skills</a:t>
            </a:r>
            <a:endParaRPr lang="en-US" sz="6200" dirty="0" smtClean="0"/>
          </a:p>
          <a:p>
            <a:pPr>
              <a:buNone/>
            </a:pPr>
            <a:endParaRPr lang="en-US" dirty="0"/>
          </a:p>
        </p:txBody>
      </p:sp>
      <p:pic>
        <p:nvPicPr>
          <p:cNvPr id="1026" name="Picture 2" descr="(Clip Art Image: Boy sitting on a stack on books while typing at a computer.)"/>
          <p:cNvPicPr>
            <a:picLocks noChangeAspect="1" noChangeArrowheads="1"/>
          </p:cNvPicPr>
          <p:nvPr/>
        </p:nvPicPr>
        <p:blipFill>
          <a:blip r:embed="rId2" cstate="print"/>
          <a:srcRect/>
          <a:stretch>
            <a:fillRect/>
          </a:stretch>
        </p:blipFill>
        <p:spPr bwMode="auto">
          <a:xfrm>
            <a:off x="5791200" y="4267200"/>
            <a:ext cx="2667000" cy="204978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fontAlgn="ctr">
              <a:lnSpc>
                <a:spcPct val="80000"/>
              </a:lnSpc>
            </a:pPr>
            <a:r>
              <a:rPr lang="en-US" dirty="0" smtClean="0"/>
              <a:t/>
            </a:r>
            <a:br>
              <a:rPr lang="en-US" dirty="0" smtClean="0"/>
            </a:br>
            <a:r>
              <a:rPr lang="en-US" dirty="0" smtClean="0"/>
              <a:t/>
            </a:r>
            <a:br>
              <a:rPr lang="en-US" dirty="0" smtClean="0"/>
            </a:br>
            <a:r>
              <a:rPr lang="en-US" sz="4000" b="1" dirty="0" smtClean="0"/>
              <a:t>Placement and Least Restrictive Environment</a:t>
            </a:r>
            <a:r>
              <a:rPr lang="en-US" dirty="0" smtClean="0"/>
              <a:t/>
            </a:r>
            <a:br>
              <a:rPr lang="en-U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normAutofit/>
          </a:bodyPr>
          <a:lstStyle/>
          <a:p>
            <a:pPr fontAlgn="ctr"/>
            <a:r>
              <a:rPr lang="en-US" dirty="0" smtClean="0"/>
              <a:t>What kind of setting will help your child learn in the best way possible? Preschool children with IEPs are usually educated alongside children without IEPs. As your child becomes older, more options may be available, as stated in the part of the Individuals with Disabilities Education Act (IDEA) which addresses the </a:t>
            </a:r>
            <a:r>
              <a:rPr lang="en-US" i="1" dirty="0" smtClean="0"/>
              <a:t>least restrictive environment (LRE.)</a:t>
            </a:r>
            <a:endParaRPr lang="en-US" dirty="0" smtClean="0"/>
          </a:p>
          <a:p>
            <a:pPr fontAlgn="ctr">
              <a:buNone/>
            </a:pP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Total Inclusion</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Your child is placed in the general classroom with supports as needed. This allows the child with disabilities to be exposed to the general curriculum in the same way as children without disabilities.</a:t>
            </a:r>
          </a:p>
          <a:p>
            <a:pPr>
              <a:buNone/>
            </a:pPr>
            <a:endParaRPr lang="en-US" dirty="0"/>
          </a:p>
        </p:txBody>
      </p:sp>
      <p:pic>
        <p:nvPicPr>
          <p:cNvPr id="3075" name="Picture 3" descr="(Clip Art Image: A classroom full of students seated in desks)"/>
          <p:cNvPicPr>
            <a:picLocks noChangeAspect="1" noChangeArrowheads="1"/>
          </p:cNvPicPr>
          <p:nvPr/>
        </p:nvPicPr>
        <p:blipFill>
          <a:blip r:embed="rId2" cstate="print"/>
          <a:srcRect/>
          <a:stretch>
            <a:fillRect/>
          </a:stretch>
        </p:blipFill>
        <p:spPr bwMode="auto">
          <a:xfrm>
            <a:off x="6172200" y="4419600"/>
            <a:ext cx="2438400" cy="186944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Goals </a:t>
            </a:r>
            <a:r>
              <a:rPr lang="en-US" b="1" dirty="0"/>
              <a:t>of this Course book</a:t>
            </a:r>
            <a:r>
              <a:rPr lang="en-US" dirty="0"/>
              <a:t/>
            </a:r>
            <a:br>
              <a:rPr lang="en-US" dirty="0"/>
            </a:br>
            <a:endParaRPr lang="en-US" dirty="0"/>
          </a:p>
        </p:txBody>
      </p:sp>
      <p:sp>
        <p:nvSpPr>
          <p:cNvPr id="3" name="Content Placeholder 2"/>
          <p:cNvSpPr>
            <a:spLocks noGrp="1"/>
          </p:cNvSpPr>
          <p:nvPr>
            <p:ph idx="1"/>
          </p:nvPr>
        </p:nvSpPr>
        <p:spPr/>
        <p:txBody>
          <a:bodyPr/>
          <a:lstStyle/>
          <a:p>
            <a:pPr fontAlgn="ctr"/>
            <a:endParaRPr lang="en-US" dirty="0" smtClean="0"/>
          </a:p>
          <a:p>
            <a:pPr fontAlgn="ctr"/>
            <a:r>
              <a:rPr lang="en-US" dirty="0" smtClean="0"/>
              <a:t>Parents </a:t>
            </a:r>
            <a:r>
              <a:rPr lang="en-US" dirty="0"/>
              <a:t>will become familiar with the process of special education </a:t>
            </a:r>
            <a:r>
              <a:rPr lang="en-US" dirty="0" smtClean="0"/>
              <a:t>services</a:t>
            </a:r>
            <a:r>
              <a:rPr lang="en-US" dirty="0"/>
              <a:t> </a:t>
            </a:r>
          </a:p>
          <a:p>
            <a:pPr fontAlgn="ctr"/>
            <a:r>
              <a:rPr lang="en-US" dirty="0"/>
              <a:t>Parents will identify typical components of an </a:t>
            </a:r>
            <a:r>
              <a:rPr lang="en-US" dirty="0" smtClean="0"/>
              <a:t>IEP</a:t>
            </a:r>
            <a:endParaRPr lang="en-US" dirty="0"/>
          </a:p>
          <a:p>
            <a:pPr fontAlgn="ctr"/>
            <a:r>
              <a:rPr lang="en-US" dirty="0"/>
              <a:t>Parents will understand ongoing school procedures and meeting outcomes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Partial Inclusion</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smtClean="0"/>
          </a:p>
          <a:p>
            <a:r>
              <a:rPr lang="en-US" dirty="0" smtClean="0"/>
              <a:t>Your child is pulled out of the general classroom for part of the day for services and specialized instruction. The team may need to consider how the child will learn the things they missed when he or she is out of the classroom.</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Specialized Classroom </a:t>
            </a:r>
            <a:r>
              <a:rPr lang="en-US" dirty="0" smtClean="0"/>
              <a:t/>
            </a:r>
            <a:br>
              <a:rPr lang="en-US" dirty="0" smtClean="0"/>
            </a:br>
            <a:endParaRPr lang="en-US" dirty="0"/>
          </a:p>
        </p:txBody>
      </p:sp>
      <p:sp>
        <p:nvSpPr>
          <p:cNvPr id="3" name="Content Placeholder 2"/>
          <p:cNvSpPr>
            <a:spLocks noGrp="1"/>
          </p:cNvSpPr>
          <p:nvPr>
            <p:ph idx="1"/>
          </p:nvPr>
        </p:nvSpPr>
        <p:spPr/>
        <p:txBody>
          <a:bodyPr/>
          <a:lstStyle/>
          <a:p>
            <a:endParaRPr lang="en-US" dirty="0" smtClean="0"/>
          </a:p>
          <a:p>
            <a:r>
              <a:rPr lang="en-US" dirty="0" smtClean="0"/>
              <a:t>Your child is placed in a classroom that includes only children with special needs. These children may participate in school activities with children without disabilities, but most of their day is spent in the special classroom.</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School For The Blind</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Placement in a school for the blind may be preferred because of small class sizes and frequency of related services such as </a:t>
            </a:r>
            <a:r>
              <a:rPr lang="en-US" dirty="0" err="1" smtClean="0"/>
              <a:t>braille</a:t>
            </a:r>
            <a:r>
              <a:rPr lang="en-US" dirty="0" smtClean="0"/>
              <a:t>, mobility, and expanded core curriculum.</a:t>
            </a:r>
          </a:p>
          <a:p>
            <a:pPr>
              <a:buNone/>
            </a:pPr>
            <a:endParaRPr lang="en-US" dirty="0"/>
          </a:p>
        </p:txBody>
      </p:sp>
      <p:pic>
        <p:nvPicPr>
          <p:cNvPr id="4098" name="Picture 2" descr="(Clip Art: Letter R in braille)"/>
          <p:cNvPicPr>
            <a:picLocks noChangeAspect="1" noChangeArrowheads="1"/>
          </p:cNvPicPr>
          <p:nvPr/>
        </p:nvPicPr>
        <p:blipFill>
          <a:blip r:embed="rId2" cstate="print"/>
          <a:srcRect/>
          <a:stretch>
            <a:fillRect/>
          </a:stretch>
        </p:blipFill>
        <p:spPr bwMode="auto">
          <a:xfrm>
            <a:off x="3048000" y="4038600"/>
            <a:ext cx="1143000" cy="1595210"/>
          </a:xfrm>
          <a:prstGeom prst="rect">
            <a:avLst/>
          </a:prstGeom>
          <a:noFill/>
        </p:spPr>
      </p:pic>
      <p:pic>
        <p:nvPicPr>
          <p:cNvPr id="4099" name="Picture 3" descr="(Clip Art Image: &quot;this&quot; in braille)"/>
          <p:cNvPicPr>
            <a:picLocks noChangeAspect="1" noChangeArrowheads="1"/>
          </p:cNvPicPr>
          <p:nvPr/>
        </p:nvPicPr>
        <p:blipFill>
          <a:blip r:embed="rId3" cstate="print"/>
          <a:srcRect/>
          <a:stretch>
            <a:fillRect/>
          </a:stretch>
        </p:blipFill>
        <p:spPr bwMode="auto">
          <a:xfrm>
            <a:off x="4419600" y="4114800"/>
            <a:ext cx="1066800" cy="148886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Ongoing SCHOOL PROCEDURES</a:t>
            </a:r>
            <a:br>
              <a:rPr lang="en-US" b="1" dirty="0" smtClean="0"/>
            </a:br>
            <a:endParaRPr lang="en-US" b="1" dirty="0"/>
          </a:p>
        </p:txBody>
      </p:sp>
      <p:sp>
        <p:nvSpPr>
          <p:cNvPr id="3" name="Content Placeholder 2"/>
          <p:cNvSpPr>
            <a:spLocks noGrp="1"/>
          </p:cNvSpPr>
          <p:nvPr>
            <p:ph idx="1"/>
          </p:nvPr>
        </p:nvSpPr>
        <p:spPr/>
        <p:txBody>
          <a:bodyPr/>
          <a:lstStyle/>
          <a:p>
            <a:pPr fontAlgn="ctr">
              <a:buNone/>
            </a:pPr>
            <a:endParaRPr lang="en-US" b="1" dirty="0" smtClean="0"/>
          </a:p>
          <a:p>
            <a:pPr fontAlgn="ctr">
              <a:buNone/>
            </a:pPr>
            <a:r>
              <a:rPr lang="en-US" b="1" dirty="0" smtClean="0"/>
              <a:t>Annual Review</a:t>
            </a:r>
            <a:endParaRPr lang="en-US" dirty="0" smtClean="0"/>
          </a:p>
          <a:p>
            <a:pPr fontAlgn="ctr"/>
            <a:r>
              <a:rPr lang="en-US" dirty="0" smtClean="0"/>
              <a:t>The IEP team must meet with you at least once a year to assess your child’s progress, review goals on the IEP, and reconsider placement. If a problem is identified with your child’s education program, the team can meet as often as needed to revise strategies.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fontAlgn="ctr">
              <a:lnSpc>
                <a:spcPct val="80000"/>
              </a:lnSpc>
            </a:pPr>
            <a:r>
              <a:rPr lang="en-US" dirty="0" smtClean="0"/>
              <a:t/>
            </a:r>
            <a:br>
              <a:rPr lang="en-US" dirty="0" smtClean="0"/>
            </a:br>
            <a:r>
              <a:rPr lang="en-US" sz="4000" b="1" dirty="0" smtClean="0"/>
              <a:t>Ongoing School Procedures (continued)</a:t>
            </a:r>
            <a:br>
              <a:rPr lang="en-US" sz="4000" b="1" dirty="0" smtClean="0"/>
            </a:br>
            <a:r>
              <a:rPr lang="en-US" sz="4000" b="1" dirty="0" smtClean="0"/>
              <a:t>Re-Evaluation</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fontAlgn="ctr"/>
            <a:r>
              <a:rPr lang="en-US" dirty="0" smtClean="0"/>
              <a:t>Re-evaluations take place at least once every 3 years. If you or the teacher notice that your child’s abilities are not reflected in his or her performance in school, an additional evaluation may be necessary.</a:t>
            </a:r>
            <a:endParaRPr lang="en-US" dirty="0"/>
          </a:p>
        </p:txBody>
      </p:sp>
      <p:pic>
        <p:nvPicPr>
          <p:cNvPr id="5128" name="Picture 8" descr="(Clip Art Image: A sharpened pencil)"/>
          <p:cNvPicPr>
            <a:picLocks noChangeAspect="1" noChangeArrowheads="1"/>
          </p:cNvPicPr>
          <p:nvPr/>
        </p:nvPicPr>
        <p:blipFill>
          <a:blip r:embed="rId2" cstate="print"/>
          <a:srcRect/>
          <a:stretch>
            <a:fillRect/>
          </a:stretch>
        </p:blipFill>
        <p:spPr bwMode="auto">
          <a:xfrm>
            <a:off x="7086600" y="3124200"/>
            <a:ext cx="1371600" cy="13716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tIns="73152" anchor="ctr" anchorCtr="0">
            <a:normAutofit fontScale="90000"/>
          </a:bodyPr>
          <a:lstStyle/>
          <a:p>
            <a:pPr fontAlgn="ctr">
              <a:lnSpc>
                <a:spcPct val="90000"/>
              </a:lnSpc>
            </a:pPr>
            <a:r>
              <a:rPr lang="en-US" sz="3600" u="heavy" dirty="0" smtClean="0"/>
              <a:t/>
            </a:r>
            <a:br>
              <a:rPr lang="en-US" sz="3600" u="heavy" dirty="0" smtClean="0"/>
            </a:br>
            <a:r>
              <a:rPr lang="en-US" sz="3600" b="1" u="heavy" dirty="0" smtClean="0"/>
              <a:t>How Do I Know If The IEP is Being Followed?</a:t>
            </a:r>
            <a:br>
              <a:rPr lang="en-US" sz="3600" b="1" u="heavy" dirty="0" smtClean="0"/>
            </a:br>
            <a:r>
              <a:rPr lang="en-US" sz="3600" b="1" u="heavy" dirty="0" smtClean="0"/>
              <a:t>Stay Involved</a:t>
            </a:r>
            <a:r>
              <a:rPr lang="en-US" u="heavy" dirty="0" smtClean="0"/>
              <a:t/>
            </a:r>
            <a:br>
              <a:rPr lang="en-US" u="heavy" dirty="0" smtClean="0"/>
            </a:br>
            <a:endParaRPr lang="en-US" u="heavy" dirty="0"/>
          </a:p>
        </p:txBody>
      </p:sp>
      <p:sp>
        <p:nvSpPr>
          <p:cNvPr id="3" name="Content Placeholder 2"/>
          <p:cNvSpPr>
            <a:spLocks noGrp="1"/>
          </p:cNvSpPr>
          <p:nvPr>
            <p:ph idx="1"/>
          </p:nvPr>
        </p:nvSpPr>
        <p:spPr/>
        <p:txBody>
          <a:bodyPr/>
          <a:lstStyle/>
          <a:p>
            <a:pPr lvl="0" fontAlgn="ctr"/>
            <a:r>
              <a:rPr lang="en-US" dirty="0" smtClean="0"/>
              <a:t>Attend school conference days and meet with your child’s teacher.</a:t>
            </a:r>
          </a:p>
          <a:p>
            <a:pPr lvl="0" fontAlgn="ctr"/>
            <a:r>
              <a:rPr lang="en-US" dirty="0" smtClean="0"/>
              <a:t>Communicate with teachers and therapists.</a:t>
            </a:r>
          </a:p>
          <a:p>
            <a:pPr lvl="0" fontAlgn="ctr"/>
            <a:r>
              <a:rPr lang="en-US" dirty="0" smtClean="0"/>
              <a:t>Volunteer as much as you can in the classroom or school.</a:t>
            </a:r>
          </a:p>
          <a:p>
            <a:pPr lvl="0" fontAlgn="ctr"/>
            <a:r>
              <a:rPr lang="en-US" dirty="0" smtClean="0"/>
              <a:t>Talk to your child’s teacher about their policy regarding informal visits.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Resolving Conflicts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fontAlgn="ctr">
              <a:buNone/>
            </a:pPr>
            <a:endParaRPr lang="en-US" dirty="0" smtClean="0"/>
          </a:p>
          <a:p>
            <a:pPr fontAlgn="ctr"/>
            <a:r>
              <a:rPr lang="en-US" dirty="0" smtClean="0"/>
              <a:t>If you are not satisfied with the services your child is receiving:</a:t>
            </a:r>
          </a:p>
          <a:p>
            <a:pPr fontAlgn="ctr"/>
            <a:r>
              <a:rPr lang="en-US" dirty="0" smtClean="0"/>
              <a:t> (a) speak to the teacher, </a:t>
            </a:r>
          </a:p>
          <a:p>
            <a:pPr fontAlgn="ctr"/>
            <a:r>
              <a:rPr lang="en-US" dirty="0" smtClean="0"/>
              <a:t>(b) request a meeting, </a:t>
            </a:r>
          </a:p>
          <a:p>
            <a:pPr fontAlgn="ctr"/>
            <a:r>
              <a:rPr lang="en-US" dirty="0" smtClean="0"/>
              <a:t>(c) speak to the principal, or </a:t>
            </a:r>
          </a:p>
          <a:p>
            <a:pPr fontAlgn="ctr"/>
            <a:r>
              <a:rPr lang="en-US" dirty="0" smtClean="0"/>
              <a:t>(d) request a meeting with the Director of Special Education.</a:t>
            </a:r>
          </a:p>
          <a:p>
            <a:pPr>
              <a:buNone/>
            </a:pPr>
            <a:endParaRPr lang="en-US" dirty="0"/>
          </a:p>
        </p:txBody>
      </p:sp>
      <p:pic>
        <p:nvPicPr>
          <p:cNvPr id="1026" name="Picture 2" descr="(Clip Art Image: Three arrows labeled Parent, Teacher, and Student form a circle. The word Connect is in the center of the circle.)"/>
          <p:cNvPicPr>
            <a:picLocks noChangeAspect="1" noChangeArrowheads="1"/>
          </p:cNvPicPr>
          <p:nvPr/>
        </p:nvPicPr>
        <p:blipFill>
          <a:blip r:embed="rId2" cstate="print"/>
          <a:srcRect/>
          <a:stretch>
            <a:fillRect/>
          </a:stretch>
        </p:blipFill>
        <p:spPr bwMode="auto">
          <a:xfrm>
            <a:off x="5867400" y="2895600"/>
            <a:ext cx="2260600" cy="224251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fontAlgn="ctr"/>
            <a:r>
              <a:rPr lang="en-US" b="1" dirty="0" smtClean="0"/>
              <a:t>Legal Steps</a:t>
            </a:r>
            <a:endParaRPr lang="en-US" b="1" dirty="0"/>
          </a:p>
        </p:txBody>
      </p:sp>
      <p:sp>
        <p:nvSpPr>
          <p:cNvPr id="3" name="Content Placeholder 2"/>
          <p:cNvSpPr>
            <a:spLocks noGrp="1"/>
          </p:cNvSpPr>
          <p:nvPr>
            <p:ph idx="1"/>
          </p:nvPr>
        </p:nvSpPr>
        <p:spPr/>
        <p:txBody>
          <a:bodyPr>
            <a:normAutofit fontScale="85000" lnSpcReduction="20000"/>
          </a:bodyPr>
          <a:lstStyle/>
          <a:p>
            <a:pPr lvl="0" fontAlgn="ctr"/>
            <a:r>
              <a:rPr lang="en-US" b="1" dirty="0" smtClean="0"/>
              <a:t>Formal Complaint</a:t>
            </a:r>
            <a:r>
              <a:rPr lang="en-US" dirty="0" smtClean="0"/>
              <a:t> – Parents write a letter to the State Director of Special Education.</a:t>
            </a:r>
          </a:p>
          <a:p>
            <a:pPr lvl="0" fontAlgn="ctr"/>
            <a:r>
              <a:rPr lang="en-US" b="1" dirty="0" smtClean="0"/>
              <a:t>Mediation</a:t>
            </a:r>
            <a:r>
              <a:rPr lang="en-US" dirty="0" smtClean="0"/>
              <a:t> – A trained mediator helps the parent and school district settle their dispute.</a:t>
            </a:r>
          </a:p>
          <a:p>
            <a:pPr lvl="0" fontAlgn="ctr"/>
            <a:r>
              <a:rPr lang="en-US" b="1" dirty="0" smtClean="0"/>
              <a:t>Due Process Hearing</a:t>
            </a:r>
            <a:r>
              <a:rPr lang="en-US" dirty="0" smtClean="0"/>
              <a:t> – Both the parent(s) and school present their evidence to a hearing officer who decides on the plan of action.</a:t>
            </a:r>
          </a:p>
          <a:p>
            <a:pPr lvl="0" fontAlgn="ctr"/>
            <a:r>
              <a:rPr lang="en-US" b="1" dirty="0" smtClean="0"/>
              <a:t>Civil Lawsuit</a:t>
            </a:r>
            <a:r>
              <a:rPr lang="en-US" dirty="0" smtClean="0"/>
              <a:t> – This is filed in court if the parent disagrees with decision from a Due Process Hearing.</a:t>
            </a:r>
          </a:p>
          <a:p>
            <a:pPr fontAlgn="ctr">
              <a:buNone/>
            </a:pPr>
            <a:r>
              <a:rPr lang="en-US" dirty="0" smtClean="0"/>
              <a:t>Remember, these alternatives are rarely necessary and</a:t>
            </a:r>
          </a:p>
          <a:p>
            <a:pPr fontAlgn="ctr">
              <a:buNone/>
            </a:pPr>
            <a:r>
              <a:rPr lang="en-US" dirty="0" smtClean="0"/>
              <a:t>are considered last resort. </a:t>
            </a:r>
          </a:p>
          <a:p>
            <a:pPr fontAlgn="ctr">
              <a:buNone/>
            </a:pPr>
            <a:endParaRPr lang="en-US" dirty="0" smtClean="0"/>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dirty="0" smtClean="0"/>
              <a:t> </a:t>
            </a:r>
            <a:r>
              <a:rPr lang="en-US" b="1" dirty="0" smtClean="0"/>
              <a:t>TRANSITION</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“Transition is also an integral part of the IEP. For students transitioning from one setting to another, educators from both settings should be part of the team developing the IEP. The inclusion of both old and new parties assists the student in making a smoother transition to the new setting. Other essential professionals might include community transition specialists for students 16 and older” (Brewer &amp; </a:t>
            </a:r>
            <a:r>
              <a:rPr lang="en-US" dirty="0" err="1" smtClean="0"/>
              <a:t>Diliberto</a:t>
            </a:r>
            <a:r>
              <a:rPr lang="en-US" dirty="0" smtClean="0"/>
              <a:t>, 2012).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dirty="0" smtClean="0"/>
              <a:t/>
            </a:r>
            <a:br>
              <a:rPr lang="en-US" dirty="0" smtClean="0"/>
            </a:br>
            <a:r>
              <a:rPr lang="en-US" b="1" dirty="0" smtClean="0"/>
              <a:t>Getting More Information</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fontAlgn="ctr"/>
            <a:r>
              <a:rPr lang="en-US" dirty="0" smtClean="0"/>
              <a:t>Other parents of children with visual impairments</a:t>
            </a:r>
          </a:p>
          <a:p>
            <a:pPr fontAlgn="ctr"/>
            <a:r>
              <a:rPr lang="en-US" dirty="0" smtClean="0"/>
              <a:t>List serves concerning visual impairment</a:t>
            </a:r>
          </a:p>
          <a:p>
            <a:pPr fontAlgn="ctr"/>
            <a:r>
              <a:rPr lang="en-US" dirty="0" smtClean="0"/>
              <a:t>Articles, books, and reputable web sites</a:t>
            </a:r>
          </a:p>
          <a:p>
            <a:pPr fontAlgn="ctr"/>
            <a:r>
              <a:rPr lang="en-US" dirty="0" smtClean="0"/>
              <a:t>Schools for the Blind</a:t>
            </a:r>
          </a:p>
          <a:p>
            <a:pPr fontAlgn="ctr"/>
            <a:r>
              <a:rPr lang="en-US" dirty="0" smtClean="0"/>
              <a:t>Events and conferences which you may be able to attend</a:t>
            </a:r>
          </a:p>
          <a:p>
            <a:pPr fontAlgn="ctr"/>
            <a:r>
              <a:rPr lang="en-US" dirty="0" smtClean="0"/>
              <a:t>Additional resources discussed in this course</a:t>
            </a:r>
          </a:p>
          <a:p>
            <a:pPr fontAlgn="ct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71600"/>
          </a:xfrm>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fontAlgn="ctr">
              <a:lnSpc>
                <a:spcPct val="80000"/>
              </a:lnSpc>
            </a:pPr>
            <a:r>
              <a:rPr lang="en-US" sz="4000" b="1" dirty="0" smtClean="0"/>
              <a:t/>
            </a:r>
            <a:br>
              <a:rPr lang="en-US" sz="4000" b="1" dirty="0" smtClean="0"/>
            </a:br>
            <a:r>
              <a:rPr lang="en-US" sz="4000" b="1" dirty="0" smtClean="0"/>
              <a:t>IDEA</a:t>
            </a:r>
            <a:r>
              <a:rPr lang="en-US" sz="4000" dirty="0"/>
              <a:t/>
            </a:r>
            <a:br>
              <a:rPr lang="en-US" sz="4000" dirty="0"/>
            </a:br>
            <a:r>
              <a:rPr lang="en-US" sz="4000" b="1" dirty="0"/>
              <a:t>I</a:t>
            </a:r>
            <a:r>
              <a:rPr lang="en-US" sz="4000" dirty="0"/>
              <a:t>ndividuals with </a:t>
            </a:r>
            <a:r>
              <a:rPr lang="en-US" sz="4000" b="1" dirty="0"/>
              <a:t>D</a:t>
            </a:r>
            <a:r>
              <a:rPr lang="en-US" sz="4000" dirty="0"/>
              <a:t>isabilities </a:t>
            </a:r>
            <a:r>
              <a:rPr lang="en-US" sz="4000" b="1" dirty="0"/>
              <a:t>E</a:t>
            </a:r>
            <a:r>
              <a:rPr lang="en-US" sz="4000" dirty="0"/>
              <a:t>ducation </a:t>
            </a:r>
            <a:r>
              <a:rPr lang="en-US" sz="4000" b="1" dirty="0"/>
              <a:t>A</a:t>
            </a:r>
            <a:r>
              <a:rPr lang="en-US" sz="4000" dirty="0"/>
              <a:t>ct</a:t>
            </a:r>
            <a:r>
              <a:rPr lang="en-US" dirty="0"/>
              <a:t/>
            </a:r>
            <a:br>
              <a:rPr lang="en-US" dirty="0"/>
            </a:br>
            <a:endParaRPr lang="en-US" dirty="0"/>
          </a:p>
        </p:txBody>
      </p:sp>
      <p:sp>
        <p:nvSpPr>
          <p:cNvPr id="3" name="Content Placeholder 2"/>
          <p:cNvSpPr>
            <a:spLocks noGrp="1"/>
          </p:cNvSpPr>
          <p:nvPr>
            <p:ph idx="1"/>
          </p:nvPr>
        </p:nvSpPr>
        <p:spPr>
          <a:xfrm>
            <a:off x="457200" y="1600200"/>
            <a:ext cx="8153400" cy="5029200"/>
          </a:xfrm>
        </p:spPr>
        <p:txBody>
          <a:bodyPr>
            <a:normAutofit/>
          </a:bodyPr>
          <a:lstStyle/>
          <a:p>
            <a:pPr fontAlgn="ctr"/>
            <a:endParaRPr lang="en-US" dirty="0" smtClean="0"/>
          </a:p>
          <a:p>
            <a:pPr marL="0" indent="0" fontAlgn="ctr">
              <a:buNone/>
            </a:pPr>
            <a:endParaRPr lang="en-US" dirty="0"/>
          </a:p>
          <a:p>
            <a:pPr fontAlgn="ctr"/>
            <a:r>
              <a:rPr lang="en-US" dirty="0" smtClean="0"/>
              <a:t>A </a:t>
            </a:r>
            <a:r>
              <a:rPr lang="en-US" dirty="0"/>
              <a:t>law that guarantees all students with disabilities from birth to 21 the right to free, appropriate, public education, regardless of the severity of the disability</a:t>
            </a:r>
            <a:r>
              <a:rPr lang="en-US" dirty="0" smtClean="0"/>
              <a:t>.</a:t>
            </a:r>
            <a:endParaRPr lang="en-US" dirty="0"/>
          </a:p>
        </p:txBody>
      </p:sp>
      <p:pic>
        <p:nvPicPr>
          <p:cNvPr id="1026" name="Picture 2" descr="(Clip Art Image: an apple)&#10;"/>
          <p:cNvPicPr>
            <a:picLocks noChangeAspect="1" noChangeArrowheads="1"/>
          </p:cNvPicPr>
          <p:nvPr/>
        </p:nvPicPr>
        <p:blipFill>
          <a:blip r:embed="rId2" cstate="print"/>
          <a:srcRect/>
          <a:stretch>
            <a:fillRect/>
          </a:stretch>
        </p:blipFill>
        <p:spPr bwMode="auto">
          <a:xfrm>
            <a:off x="7086600" y="5181600"/>
            <a:ext cx="1410659" cy="1250423"/>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nSpc>
                <a:spcPct val="80000"/>
              </a:lnSpc>
            </a:pPr>
            <a:r>
              <a:rPr lang="en-US" b="1" dirty="0" smtClean="0"/>
              <a:t/>
            </a:r>
            <a:br>
              <a:rPr lang="en-US" b="1" dirty="0" smtClean="0"/>
            </a:br>
            <a:r>
              <a:rPr lang="en-US" b="1" dirty="0" smtClean="0"/>
              <a:t>VIPS @ HOME PARENT EMPOWERMENT PROGRAM</a:t>
            </a:r>
            <a:br>
              <a:rPr lang="en-US" b="1" dirty="0" smtClean="0"/>
            </a:br>
            <a:endParaRPr lang="en-US" dirty="0"/>
          </a:p>
        </p:txBody>
      </p:sp>
      <p:sp>
        <p:nvSpPr>
          <p:cNvPr id="3" name="Content Placeholder 2"/>
          <p:cNvSpPr>
            <a:spLocks noGrp="1"/>
          </p:cNvSpPr>
          <p:nvPr>
            <p:ph idx="1"/>
          </p:nvPr>
        </p:nvSpPr>
        <p:spPr/>
        <p:txBody>
          <a:bodyPr>
            <a:normAutofit/>
          </a:bodyPr>
          <a:lstStyle/>
          <a:p>
            <a:pPr algn="ctr">
              <a:spcAft>
                <a:spcPts val="600"/>
              </a:spcAft>
            </a:pPr>
            <a:r>
              <a:rPr lang="en-US" sz="2800" b="1" dirty="0" smtClean="0"/>
              <a:t>VIPS @ HOME PARENT EMPOWERMENT PROGRAM</a:t>
            </a:r>
          </a:p>
          <a:p>
            <a:pPr algn="ctr">
              <a:spcAft>
                <a:spcPts val="600"/>
              </a:spcAft>
            </a:pPr>
            <a:r>
              <a:rPr lang="en-US" sz="2800" dirty="0" smtClean="0"/>
              <a:t>Special Education: Your Journey to a Successful IEP</a:t>
            </a:r>
          </a:p>
          <a:p>
            <a:pPr algn="ctr">
              <a:spcAft>
                <a:spcPts val="600"/>
              </a:spcAft>
            </a:pPr>
            <a:r>
              <a:rPr lang="en-US" sz="2800" i="1" dirty="0" smtClean="0"/>
              <a:t>Presentation Tool </a:t>
            </a:r>
            <a:r>
              <a:rPr lang="en-US" sz="2800" dirty="0" smtClean="0"/>
              <a:t>based on </a:t>
            </a:r>
            <a:r>
              <a:rPr lang="en-US" sz="2800" i="1" dirty="0" smtClean="0"/>
              <a:t>Course Book </a:t>
            </a:r>
            <a:r>
              <a:rPr lang="en-US" sz="2800" dirty="0" smtClean="0"/>
              <a:t>by Jenny Dutton</a:t>
            </a:r>
          </a:p>
          <a:p>
            <a:pPr algn="ctr">
              <a:spcAft>
                <a:spcPts val="600"/>
              </a:spcAft>
              <a:buNone/>
            </a:pPr>
            <a:endParaRPr lang="en-US" sz="28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609600" y="457200"/>
            <a:ext cx="8229600" cy="1143000"/>
          </a:xfrm>
          <a:prstGeom prst="rect">
            <a:avLst/>
          </a:prstGeom>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lIns="91440" tIns="45720" rIns="91440" bIns="45720" rtlCol="0" anchor="ctr">
            <a:normAutofit fontScale="97500"/>
          </a:bodyPr>
          <a:lstStyle/>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 name="Title 1"/>
          <p:cNvSpPr>
            <a:spLocks noGrp="1"/>
          </p:cNvSpPr>
          <p:nvPr>
            <p:ph type="title"/>
          </p:nvPr>
        </p:nvSpPr>
        <p:spPr>
          <a:xfrm>
            <a:off x="609600" y="457200"/>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b="1" dirty="0" smtClean="0"/>
              <a:t> Acknowledgements</a:t>
            </a:r>
            <a:br>
              <a:rPr lang="en-US" b="1" dirty="0" smtClean="0"/>
            </a:br>
            <a:r>
              <a:rPr lang="en-US" dirty="0" smtClean="0"/>
              <a:t/>
            </a:r>
            <a:br>
              <a:rPr lang="en-US" dirty="0" smtClean="0"/>
            </a:br>
            <a:r>
              <a:rPr lang="en-US" dirty="0" smtClean="0"/>
              <a:t/>
            </a:r>
            <a:br>
              <a:rPr lang="en-US" dirty="0" smtClean="0"/>
            </a:br>
            <a:endParaRPr lang="en-US" dirty="0"/>
          </a:p>
        </p:txBody>
      </p:sp>
      <p:pic>
        <p:nvPicPr>
          <p:cNvPr id="4" name="Content Placeholder 3" descr="(image: American Printing House for the Blind, Inc. Logo)"/>
          <p:cNvPicPr>
            <a:picLocks noGrp="1" noChangeAspect="1"/>
          </p:cNvPicPr>
          <p:nvPr>
            <p:ph idx="1"/>
          </p:nvPr>
        </p:nvPicPr>
        <p:blipFill>
          <a:blip r:embed="rId2" cstate="print"/>
          <a:stretch>
            <a:fillRect/>
          </a:stretch>
        </p:blipFill>
        <p:spPr>
          <a:xfrm>
            <a:off x="2895600" y="4038600"/>
            <a:ext cx="3276600" cy="2099072"/>
          </a:xfrm>
          <a:prstGeom prst="rect">
            <a:avLst/>
          </a:prstGeom>
        </p:spPr>
      </p:pic>
      <p:sp>
        <p:nvSpPr>
          <p:cNvPr id="5" name="Rectangle 4"/>
          <p:cNvSpPr/>
          <p:nvPr/>
        </p:nvSpPr>
        <p:spPr>
          <a:xfrm>
            <a:off x="3429000" y="6248400"/>
            <a:ext cx="2209800" cy="400110"/>
          </a:xfrm>
          <a:prstGeom prst="rect">
            <a:avLst/>
          </a:prstGeom>
        </p:spPr>
        <p:txBody>
          <a:bodyPr wrap="square">
            <a:spAutoFit/>
          </a:bodyPr>
          <a:lstStyle/>
          <a:p>
            <a:pPr algn="ctr"/>
            <a:r>
              <a:rPr lang="en-US" sz="2000" dirty="0" smtClean="0"/>
              <a:t>Copyright©2015</a:t>
            </a:r>
            <a:endParaRPr lang="en-US" sz="2000" dirty="0"/>
          </a:p>
        </p:txBody>
      </p:sp>
      <p:sp>
        <p:nvSpPr>
          <p:cNvPr id="6" name="Rectangle 5"/>
          <p:cNvSpPr/>
          <p:nvPr/>
        </p:nvSpPr>
        <p:spPr>
          <a:xfrm>
            <a:off x="0" y="1752600"/>
            <a:ext cx="9144000" cy="2092881"/>
          </a:xfrm>
          <a:prstGeom prst="rect">
            <a:avLst/>
          </a:prstGeom>
        </p:spPr>
        <p:txBody>
          <a:bodyPr wrap="square">
            <a:spAutoFit/>
          </a:bodyPr>
          <a:lstStyle/>
          <a:p>
            <a:pPr algn="ctr">
              <a:spcAft>
                <a:spcPts val="600"/>
              </a:spcAft>
              <a:buNone/>
            </a:pPr>
            <a:r>
              <a:rPr lang="en-US" sz="2200" dirty="0" smtClean="0"/>
              <a:t>Dawn Wilkinson, Early Childhood Project Leader</a:t>
            </a:r>
          </a:p>
          <a:p>
            <a:pPr algn="ctr">
              <a:spcAft>
                <a:spcPts val="600"/>
              </a:spcAft>
              <a:buNone/>
            </a:pPr>
            <a:r>
              <a:rPr lang="en-US" sz="2200" dirty="0" smtClean="0"/>
              <a:t>Kelly Kennedy Mimms, Project Assistant</a:t>
            </a:r>
          </a:p>
          <a:p>
            <a:pPr algn="ctr">
              <a:spcAft>
                <a:spcPts val="600"/>
              </a:spcAft>
              <a:buNone/>
            </a:pPr>
            <a:r>
              <a:rPr lang="en-US" sz="2200" dirty="0" err="1" smtClean="0"/>
              <a:t>InGrid</a:t>
            </a:r>
            <a:r>
              <a:rPr lang="en-US" sz="2200" dirty="0" smtClean="0"/>
              <a:t> Design, Graphic Designers</a:t>
            </a:r>
          </a:p>
          <a:p>
            <a:pPr algn="ctr">
              <a:spcAft>
                <a:spcPts val="600"/>
              </a:spcAft>
              <a:buNone/>
            </a:pPr>
            <a:r>
              <a:rPr lang="en-US" sz="2200" dirty="0" smtClean="0"/>
              <a:t>Charles Burt Boyer, Early Childhood Project Leader </a:t>
            </a:r>
          </a:p>
          <a:p>
            <a:pPr algn="ctr">
              <a:spcAft>
                <a:spcPts val="600"/>
              </a:spcAft>
              <a:buNone/>
            </a:pPr>
            <a:r>
              <a:rPr lang="en-US" sz="2200" dirty="0" smtClean="0"/>
              <a:t>(retired)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Early </a:t>
            </a:r>
            <a:r>
              <a:rPr lang="en-US" b="1" dirty="0"/>
              <a:t>Intervention</a:t>
            </a:r>
            <a:r>
              <a:rPr lang="en-US" dirty="0"/>
              <a:t/>
            </a:r>
            <a:br>
              <a:rPr lang="en-US" dirty="0"/>
            </a:br>
            <a:endParaRPr lang="en-US" dirty="0"/>
          </a:p>
        </p:txBody>
      </p:sp>
      <p:sp>
        <p:nvSpPr>
          <p:cNvPr id="3" name="Content Placeholder 2"/>
          <p:cNvSpPr>
            <a:spLocks noGrp="1"/>
          </p:cNvSpPr>
          <p:nvPr>
            <p:ph idx="1"/>
          </p:nvPr>
        </p:nvSpPr>
        <p:spPr/>
        <p:txBody>
          <a:bodyPr/>
          <a:lstStyle/>
          <a:p>
            <a:pPr fontAlgn="ctr"/>
            <a:endParaRPr lang="en-US" dirty="0" smtClean="0"/>
          </a:p>
          <a:p>
            <a:pPr fontAlgn="ctr"/>
            <a:endParaRPr lang="en-US" dirty="0"/>
          </a:p>
          <a:p>
            <a:pPr fontAlgn="ctr"/>
            <a:r>
              <a:rPr lang="en-US" dirty="0" smtClean="0"/>
              <a:t>Covered </a:t>
            </a:r>
            <a:r>
              <a:rPr lang="en-US" dirty="0"/>
              <a:t>under Part C of IDEA</a:t>
            </a:r>
          </a:p>
          <a:p>
            <a:pPr fontAlgn="ctr"/>
            <a:r>
              <a:rPr lang="en-US" dirty="0"/>
              <a:t>Provides for children with disabilities &amp; developmental delays from birth to third birthday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nSpc>
                <a:spcPct val="80000"/>
              </a:lnSpc>
            </a:pPr>
            <a:r>
              <a:rPr lang="en-US" b="1" dirty="0" smtClean="0"/>
              <a:t/>
            </a:r>
            <a:br>
              <a:rPr lang="en-US" b="1" dirty="0" smtClean="0"/>
            </a:br>
            <a:r>
              <a:rPr lang="en-US" sz="4000" b="1" dirty="0" smtClean="0"/>
              <a:t>What </a:t>
            </a:r>
            <a:r>
              <a:rPr lang="en-US" sz="4000" b="1" dirty="0"/>
              <a:t>happens after your child turns 3 years old?</a:t>
            </a:r>
            <a:r>
              <a:rPr lang="en-US" dirty="0"/>
              <a:t/>
            </a:r>
            <a:br>
              <a:rPr lang="en-US" dirty="0"/>
            </a:br>
            <a:endParaRPr lang="en-US" dirty="0"/>
          </a:p>
        </p:txBody>
      </p:sp>
      <p:sp>
        <p:nvSpPr>
          <p:cNvPr id="3" name="Content Placeholder 2"/>
          <p:cNvSpPr>
            <a:spLocks noGrp="1"/>
          </p:cNvSpPr>
          <p:nvPr>
            <p:ph idx="1"/>
          </p:nvPr>
        </p:nvSpPr>
        <p:spPr/>
        <p:txBody>
          <a:bodyPr/>
          <a:lstStyle/>
          <a:p>
            <a:pPr fontAlgn="ctr">
              <a:buNone/>
            </a:pPr>
            <a:endParaRPr lang="en-US" dirty="0"/>
          </a:p>
          <a:p>
            <a:pPr fontAlgn="ctr"/>
            <a:r>
              <a:rPr lang="en-US" dirty="0" smtClean="0"/>
              <a:t>Covered </a:t>
            </a:r>
            <a:r>
              <a:rPr lang="en-US" dirty="0"/>
              <a:t>under Part B of IDEA</a:t>
            </a:r>
          </a:p>
          <a:p>
            <a:pPr fontAlgn="ctr"/>
            <a:r>
              <a:rPr lang="en-US" dirty="0"/>
              <a:t>Provides for children with disabilities from 3 to 21 years of age</a:t>
            </a:r>
          </a:p>
          <a:p>
            <a:endParaRPr lang="en-US" dirty="0"/>
          </a:p>
        </p:txBody>
      </p:sp>
      <p:pic>
        <p:nvPicPr>
          <p:cNvPr id="6173" name="Picture 29" descr="(Clip Art Image: A small group of young children playing in the grass.)"/>
          <p:cNvPicPr>
            <a:picLocks noChangeAspect="1" noChangeArrowheads="1"/>
          </p:cNvPicPr>
          <p:nvPr/>
        </p:nvPicPr>
        <p:blipFill>
          <a:blip r:embed="rId2" cstate="print"/>
          <a:srcRect/>
          <a:stretch>
            <a:fillRect/>
          </a:stretch>
        </p:blipFill>
        <p:spPr bwMode="auto">
          <a:xfrm>
            <a:off x="2362200" y="4572000"/>
            <a:ext cx="3733800" cy="193907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nSpc>
                <a:spcPct val="80000"/>
              </a:lnSpc>
            </a:pPr>
            <a:r>
              <a:rPr lang="en-US" b="1" dirty="0" smtClean="0"/>
              <a:t/>
            </a:r>
            <a:br>
              <a:rPr lang="en-US" b="1" dirty="0" smtClean="0"/>
            </a:br>
            <a:r>
              <a:rPr lang="en-US" sz="4000" b="1" dirty="0" smtClean="0"/>
              <a:t>Early </a:t>
            </a:r>
            <a:r>
              <a:rPr lang="en-US" sz="4000" b="1" dirty="0"/>
              <a:t>Intervention Services </a:t>
            </a:r>
            <a:r>
              <a:rPr lang="en-US" sz="4000" b="1" dirty="0" smtClean="0"/>
              <a:t/>
            </a:r>
            <a:br>
              <a:rPr lang="en-US" sz="4000" b="1" dirty="0" smtClean="0"/>
            </a:br>
            <a:r>
              <a:rPr lang="en-US" sz="4000" b="1" dirty="0" smtClean="0"/>
              <a:t>(</a:t>
            </a:r>
            <a:r>
              <a:rPr lang="en-US" sz="4000" b="1" dirty="0"/>
              <a:t>Before age 3)</a:t>
            </a:r>
            <a:r>
              <a:rPr lang="en-US" dirty="0"/>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pPr lvl="0" fontAlgn="ctr"/>
            <a:r>
              <a:rPr lang="en-US" dirty="0"/>
              <a:t>Services occur in the home, daycare, or community</a:t>
            </a:r>
          </a:p>
          <a:p>
            <a:pPr fontAlgn="ctr">
              <a:buNone/>
            </a:pPr>
            <a:r>
              <a:rPr lang="en-US" dirty="0"/>
              <a:t> </a:t>
            </a:r>
          </a:p>
          <a:p>
            <a:pPr lvl="0" fontAlgn="ctr"/>
            <a:r>
              <a:rPr lang="en-US" dirty="0"/>
              <a:t>Interventionist works one-on-one with the child and family</a:t>
            </a:r>
          </a:p>
          <a:p>
            <a:pPr fontAlgn="ctr">
              <a:buNone/>
            </a:pPr>
            <a:endParaRPr lang="en-US" dirty="0"/>
          </a:p>
          <a:p>
            <a:pPr lvl="0" fontAlgn="ctr"/>
            <a:r>
              <a:rPr lang="en-US" dirty="0"/>
              <a:t>the family learns how to incorporate skills into all daily activities</a:t>
            </a:r>
          </a:p>
          <a:p>
            <a:pPr fontAlgn="ctr">
              <a:buNone/>
            </a:pPr>
            <a:endParaRPr lang="en-US" dirty="0"/>
          </a:p>
          <a:p>
            <a:pPr lvl="0" fontAlgn="ctr"/>
            <a:r>
              <a:rPr lang="en-US" dirty="0"/>
              <a:t>Services are provided in the natural environment</a:t>
            </a:r>
          </a:p>
          <a:p>
            <a:pPr>
              <a:buNone/>
            </a:pPr>
            <a:endParaRPr lang="en-US" dirty="0"/>
          </a:p>
          <a:p>
            <a:pPr lvl="0" fontAlgn="ctr"/>
            <a:r>
              <a:rPr lang="en-US" dirty="0"/>
              <a:t>IFSP (Individualized Family Service Plan) is developed and written for the child</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sz="4000" b="1" dirty="0" smtClean="0"/>
              <a:t>Individualized </a:t>
            </a:r>
            <a:r>
              <a:rPr lang="en-US" sz="4000" b="1" dirty="0"/>
              <a:t>Family Service Plan (IFSP)</a:t>
            </a:r>
            <a:r>
              <a:rPr lang="en-US" dirty="0"/>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pPr fontAlgn="ctr"/>
            <a:endParaRPr lang="en-US" dirty="0" smtClean="0"/>
          </a:p>
          <a:p>
            <a:pPr fontAlgn="ctr"/>
            <a:r>
              <a:rPr lang="en-US" dirty="0" smtClean="0"/>
              <a:t>Written </a:t>
            </a:r>
            <a:r>
              <a:rPr lang="en-US" dirty="0"/>
              <a:t>for children in early intervention.</a:t>
            </a:r>
          </a:p>
          <a:p>
            <a:pPr lvl="0"/>
            <a:r>
              <a:rPr lang="en-US" b="1" dirty="0"/>
              <a:t>Legal, binding document</a:t>
            </a:r>
            <a:r>
              <a:rPr lang="en-US" dirty="0"/>
              <a:t> signed by the family and team</a:t>
            </a:r>
          </a:p>
          <a:p>
            <a:pPr lvl="0"/>
            <a:r>
              <a:rPr lang="en-US" dirty="0"/>
              <a:t>Considers how a child’s needs will </a:t>
            </a:r>
            <a:r>
              <a:rPr lang="en-US" b="1" dirty="0"/>
              <a:t>impact the family</a:t>
            </a:r>
            <a:endParaRPr lang="en-US" dirty="0"/>
          </a:p>
          <a:p>
            <a:pPr lvl="0"/>
            <a:r>
              <a:rPr lang="en-US" dirty="0"/>
              <a:t>Describes family’s </a:t>
            </a:r>
            <a:r>
              <a:rPr lang="en-US" b="1" dirty="0"/>
              <a:t>priorities, resources, and concerns</a:t>
            </a:r>
            <a:r>
              <a:rPr lang="en-US" dirty="0"/>
              <a:t> for the child as they pertain to </a:t>
            </a:r>
            <a:r>
              <a:rPr lang="en-US" b="1" dirty="0"/>
              <a:t>family life</a:t>
            </a:r>
            <a:endParaRPr lang="en-US" dirty="0"/>
          </a:p>
          <a:p>
            <a:pPr lvl="0"/>
            <a:r>
              <a:rPr lang="en-US" dirty="0"/>
              <a:t>Describes child’s </a:t>
            </a:r>
            <a:r>
              <a:rPr lang="en-US" b="1" dirty="0"/>
              <a:t>present level of development</a:t>
            </a:r>
            <a:endParaRPr lang="en-US" dirty="0"/>
          </a:p>
          <a:p>
            <a:pPr lvl="0"/>
            <a:r>
              <a:rPr lang="en-US" dirty="0"/>
              <a:t>Considers how a child’s needs will </a:t>
            </a:r>
            <a:r>
              <a:rPr lang="en-US" b="1" dirty="0"/>
              <a:t>impact her ability</a:t>
            </a:r>
            <a:r>
              <a:rPr lang="en-US" dirty="0"/>
              <a:t> to </a:t>
            </a:r>
            <a:r>
              <a:rPr lang="en-US" b="1" dirty="0"/>
              <a:t>reach educational goals</a:t>
            </a:r>
            <a:endParaRPr lang="en-US" dirty="0"/>
          </a:p>
          <a:p>
            <a:pPr lvl="0"/>
            <a:r>
              <a:rPr lang="en-US" dirty="0"/>
              <a:t>Describes </a:t>
            </a:r>
            <a:r>
              <a:rPr lang="en-US" b="1" dirty="0"/>
              <a:t>services</a:t>
            </a:r>
            <a:r>
              <a:rPr lang="en-US" dirty="0"/>
              <a:t> child will </a:t>
            </a:r>
            <a:r>
              <a:rPr lang="en-US" dirty="0" smtClean="0"/>
              <a:t>receive</a:t>
            </a:r>
            <a:endParaRPr lang="en-US" dirty="0"/>
          </a:p>
          <a:p>
            <a:pPr lvl="0"/>
            <a:r>
              <a:rPr lang="en-US" dirty="0"/>
              <a:t>Describes </a:t>
            </a:r>
            <a:r>
              <a:rPr lang="en-US" b="1" dirty="0"/>
              <a:t>equipment</a:t>
            </a:r>
            <a:r>
              <a:rPr lang="en-US" dirty="0"/>
              <a:t> child may need</a:t>
            </a:r>
          </a:p>
          <a:p>
            <a:pPr lvl="0"/>
            <a:r>
              <a:rPr lang="en-US" dirty="0"/>
              <a:t>Suggests how </a:t>
            </a:r>
            <a:r>
              <a:rPr lang="en-US" b="1" dirty="0"/>
              <a:t>progress will be measured</a:t>
            </a:r>
            <a:endParaRPr lang="en-US" dirty="0"/>
          </a:p>
          <a:p>
            <a:pPr lvl="0"/>
            <a:r>
              <a:rPr lang="en-US" dirty="0"/>
              <a:t>Describes </a:t>
            </a:r>
            <a:r>
              <a:rPr lang="en-US" b="1" dirty="0"/>
              <a:t>where</a:t>
            </a:r>
            <a:r>
              <a:rPr lang="en-US" dirty="0"/>
              <a:t> services will occur and how often</a:t>
            </a:r>
          </a:p>
          <a:p>
            <a:pPr fontAlgn="ctr"/>
            <a:r>
              <a:rPr lang="en-US" dirty="0"/>
              <a:t>Reviewed every </a:t>
            </a:r>
            <a:r>
              <a:rPr lang="en-US" b="1" dirty="0"/>
              <a:t>6 months or more often if needed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r>
              <a:rPr lang="en-US" b="1" dirty="0" smtClean="0"/>
              <a:t/>
            </a:r>
            <a:br>
              <a:rPr lang="en-US" b="1" dirty="0" smtClean="0"/>
            </a:br>
            <a:r>
              <a:rPr lang="en-US" b="1" dirty="0" smtClean="0"/>
              <a:t>Public </a:t>
            </a:r>
            <a:r>
              <a:rPr lang="en-US" b="1" dirty="0"/>
              <a:t>School Services</a:t>
            </a:r>
            <a:r>
              <a:rPr lang="en-US" dirty="0"/>
              <a:t/>
            </a:r>
            <a:br>
              <a:rPr lang="en-US" dirty="0"/>
            </a:br>
            <a:endParaRPr lang="en-US" dirty="0"/>
          </a:p>
        </p:txBody>
      </p:sp>
      <p:sp>
        <p:nvSpPr>
          <p:cNvPr id="3" name="Content Placeholder 2"/>
          <p:cNvSpPr>
            <a:spLocks noGrp="1"/>
          </p:cNvSpPr>
          <p:nvPr>
            <p:ph idx="1"/>
          </p:nvPr>
        </p:nvSpPr>
        <p:spPr/>
        <p:txBody>
          <a:bodyPr>
            <a:normAutofit fontScale="55000" lnSpcReduction="20000"/>
          </a:bodyPr>
          <a:lstStyle/>
          <a:p>
            <a:pPr fontAlgn="ctr"/>
            <a:endParaRPr lang="en-US" dirty="0" smtClean="0"/>
          </a:p>
          <a:p>
            <a:pPr fontAlgn="ctr"/>
            <a:r>
              <a:rPr lang="en-US" dirty="0" smtClean="0"/>
              <a:t>(</a:t>
            </a:r>
            <a:r>
              <a:rPr lang="en-US" dirty="0"/>
              <a:t>age 3-21)</a:t>
            </a:r>
          </a:p>
          <a:p>
            <a:pPr lvl="0" fontAlgn="ctr"/>
            <a:endParaRPr lang="en-US" dirty="0" smtClean="0"/>
          </a:p>
          <a:p>
            <a:pPr lvl="0" fontAlgn="ctr"/>
            <a:r>
              <a:rPr lang="en-US" dirty="0" smtClean="0"/>
              <a:t>Services </a:t>
            </a:r>
            <a:r>
              <a:rPr lang="en-US" dirty="0"/>
              <a:t>usually occur at school, occasionally in the </a:t>
            </a:r>
            <a:r>
              <a:rPr lang="en-US" dirty="0" smtClean="0"/>
              <a:t>community</a:t>
            </a:r>
          </a:p>
          <a:p>
            <a:pPr lvl="0" fontAlgn="ctr">
              <a:buNone/>
            </a:pPr>
            <a:r>
              <a:rPr lang="en-US" dirty="0"/>
              <a:t> </a:t>
            </a:r>
          </a:p>
          <a:p>
            <a:pPr lvl="0" fontAlgn="ctr"/>
            <a:r>
              <a:rPr lang="en-US" dirty="0"/>
              <a:t>Child may receive services along with one or more children</a:t>
            </a:r>
          </a:p>
          <a:p>
            <a:pPr fontAlgn="ctr">
              <a:buNone/>
            </a:pPr>
            <a:r>
              <a:rPr lang="en-US" dirty="0"/>
              <a:t> </a:t>
            </a:r>
          </a:p>
          <a:p>
            <a:pPr lvl="0" fontAlgn="ctr"/>
            <a:r>
              <a:rPr lang="en-US" dirty="0"/>
              <a:t>Therapist shows the teacher how to incorporate skills into the school day</a:t>
            </a:r>
          </a:p>
          <a:p>
            <a:pPr fontAlgn="ctr">
              <a:buNone/>
            </a:pPr>
            <a:r>
              <a:rPr lang="en-US" dirty="0"/>
              <a:t> </a:t>
            </a:r>
          </a:p>
          <a:p>
            <a:pPr lvl="0" fontAlgn="ctr"/>
            <a:r>
              <a:rPr lang="en-US" dirty="0"/>
              <a:t>Therapist may see child less frequently, and for shorter periods, depending on the child  and his or her teacher’s needs</a:t>
            </a:r>
          </a:p>
          <a:p>
            <a:pPr fontAlgn="ctr">
              <a:buNone/>
            </a:pPr>
            <a:endParaRPr lang="en-US" dirty="0"/>
          </a:p>
          <a:p>
            <a:pPr lvl="0" fontAlgn="ctr"/>
            <a:r>
              <a:rPr lang="en-US" dirty="0"/>
              <a:t>Services take place in the least restrictive environment</a:t>
            </a:r>
          </a:p>
          <a:p>
            <a:pPr>
              <a:buNone/>
            </a:pPr>
            <a:r>
              <a:rPr lang="en-US" dirty="0"/>
              <a:t> </a:t>
            </a:r>
          </a:p>
          <a:p>
            <a:pPr lvl="0" fontAlgn="ctr"/>
            <a:r>
              <a:rPr lang="en-US" dirty="0"/>
              <a:t>IEP (Individual Education Plan) is developed and written for the child</a:t>
            </a:r>
          </a:p>
          <a:p>
            <a:endParaRPr lang="en-US" dirty="0"/>
          </a:p>
        </p:txBody>
      </p:sp>
      <p:pic>
        <p:nvPicPr>
          <p:cNvPr id="1028" name="Picture 4" descr="(Clip Art Image: An old-fashioned schoolhouse)"/>
          <p:cNvPicPr>
            <a:picLocks noChangeAspect="1" noChangeArrowheads="1"/>
          </p:cNvPicPr>
          <p:nvPr/>
        </p:nvPicPr>
        <p:blipFill>
          <a:blip r:embed="rId2" cstate="print"/>
          <a:srcRect/>
          <a:stretch>
            <a:fillRect/>
          </a:stretch>
        </p:blipFill>
        <p:spPr bwMode="auto">
          <a:xfrm>
            <a:off x="6934200" y="1600200"/>
            <a:ext cx="1659802" cy="1676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EFA82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fontAlgn="ctr"/>
            <a:r>
              <a:rPr lang="en-US" b="1" dirty="0"/>
              <a:t>Individual Education Plan (IEP)</a:t>
            </a:r>
            <a:endParaRPr lang="en-US" dirty="0"/>
          </a:p>
        </p:txBody>
      </p:sp>
      <p:sp>
        <p:nvSpPr>
          <p:cNvPr id="3" name="Content Placeholder 2"/>
          <p:cNvSpPr>
            <a:spLocks noGrp="1"/>
          </p:cNvSpPr>
          <p:nvPr>
            <p:ph idx="1"/>
          </p:nvPr>
        </p:nvSpPr>
        <p:spPr>
          <a:xfrm>
            <a:off x="457200" y="1600200"/>
            <a:ext cx="8382000" cy="4800600"/>
          </a:xfrm>
        </p:spPr>
        <p:txBody>
          <a:bodyPr>
            <a:normAutofit fontScale="55000" lnSpcReduction="20000"/>
          </a:bodyPr>
          <a:lstStyle/>
          <a:p>
            <a:pPr lvl="0"/>
            <a:endParaRPr lang="en-US" dirty="0" smtClean="0"/>
          </a:p>
          <a:p>
            <a:pPr lvl="0"/>
            <a:r>
              <a:rPr lang="en-US" sz="3600" dirty="0" smtClean="0"/>
              <a:t>Describes </a:t>
            </a:r>
            <a:r>
              <a:rPr lang="en-US" sz="3600" b="1" dirty="0"/>
              <a:t>services</a:t>
            </a:r>
            <a:r>
              <a:rPr lang="en-US" sz="3600" dirty="0"/>
              <a:t> child will receive from age 3 to 21</a:t>
            </a:r>
          </a:p>
          <a:p>
            <a:pPr>
              <a:buNone/>
            </a:pPr>
            <a:r>
              <a:rPr lang="en-US" sz="3600" dirty="0"/>
              <a:t> </a:t>
            </a:r>
          </a:p>
          <a:p>
            <a:pPr lvl="0"/>
            <a:r>
              <a:rPr lang="en-US" sz="3600" dirty="0"/>
              <a:t>Indicates </a:t>
            </a:r>
            <a:r>
              <a:rPr lang="en-US" sz="3600" b="1" dirty="0"/>
              <a:t>minimum time special educator or therapist</a:t>
            </a:r>
            <a:r>
              <a:rPr lang="en-US" sz="3600" dirty="0"/>
              <a:t> will spend in the classroom or with the child</a:t>
            </a:r>
          </a:p>
          <a:p>
            <a:pPr>
              <a:buNone/>
            </a:pPr>
            <a:endParaRPr lang="en-US" sz="3600" dirty="0"/>
          </a:p>
          <a:p>
            <a:pPr lvl="0"/>
            <a:r>
              <a:rPr lang="en-US" sz="3600" dirty="0"/>
              <a:t>Describes how services will be </a:t>
            </a:r>
            <a:r>
              <a:rPr lang="en-US" sz="3600" b="1" dirty="0"/>
              <a:t>carried out</a:t>
            </a:r>
            <a:r>
              <a:rPr lang="en-US" sz="3600" dirty="0"/>
              <a:t> by the therapist or teacher</a:t>
            </a:r>
          </a:p>
          <a:p>
            <a:pPr>
              <a:buNone/>
            </a:pPr>
            <a:endParaRPr lang="en-US" sz="3600" dirty="0"/>
          </a:p>
          <a:p>
            <a:pPr lvl="0"/>
            <a:r>
              <a:rPr lang="en-US" sz="3600" dirty="0"/>
              <a:t>Describes classroom </a:t>
            </a:r>
            <a:r>
              <a:rPr lang="en-US" sz="3600" b="1" dirty="0"/>
              <a:t>adaptations</a:t>
            </a:r>
            <a:endParaRPr lang="en-US" sz="3600" dirty="0"/>
          </a:p>
          <a:p>
            <a:pPr>
              <a:buNone/>
            </a:pPr>
            <a:endParaRPr lang="en-US" sz="3600" dirty="0"/>
          </a:p>
          <a:p>
            <a:pPr lvl="0"/>
            <a:r>
              <a:rPr lang="en-US" sz="3600" dirty="0"/>
              <a:t>Specifies exactly </a:t>
            </a:r>
            <a:r>
              <a:rPr lang="en-US" sz="3600" b="1" dirty="0"/>
              <a:t>how progress will be measured</a:t>
            </a:r>
            <a:endParaRPr lang="en-US" sz="3600" dirty="0"/>
          </a:p>
          <a:p>
            <a:pPr>
              <a:buNone/>
            </a:pPr>
            <a:endParaRPr lang="en-US" sz="3600" dirty="0"/>
          </a:p>
          <a:p>
            <a:pPr lvl="0"/>
            <a:r>
              <a:rPr lang="en-US" sz="3600" dirty="0"/>
              <a:t>Describes how child will be </a:t>
            </a:r>
            <a:r>
              <a:rPr lang="en-US" sz="3600" b="1" dirty="0"/>
              <a:t>transported to school</a:t>
            </a:r>
            <a:endParaRPr lang="en-US" sz="3600" dirty="0"/>
          </a:p>
          <a:p>
            <a:pPr>
              <a:buNone/>
            </a:pPr>
            <a:endParaRPr lang="en-US" sz="3600" dirty="0"/>
          </a:p>
          <a:p>
            <a:pPr lvl="0"/>
            <a:r>
              <a:rPr lang="en-US" sz="3600" dirty="0"/>
              <a:t>Reviewed </a:t>
            </a:r>
            <a:r>
              <a:rPr lang="en-US" sz="3600" b="1" dirty="0"/>
              <a:t>every year or more often if needed</a:t>
            </a:r>
            <a:endParaRPr lang="en-US" sz="3600"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1393</TotalTime>
  <Words>1422</Words>
  <Application>Microsoft Office PowerPoint</Application>
  <PresentationFormat>On-screen Show (4:3)</PresentationFormat>
  <Paragraphs>193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Slide 1</vt:lpstr>
      <vt:lpstr> Goals of this Course book </vt:lpstr>
      <vt:lpstr> IDEA Individuals with Disabilities Education Act </vt:lpstr>
      <vt:lpstr> Early Intervention </vt:lpstr>
      <vt:lpstr> What happens after your child turns 3 years old? </vt:lpstr>
      <vt:lpstr> Early Intervention Services  (Before age 3) </vt:lpstr>
      <vt:lpstr> Individualized Family Service Plan (IFSP) </vt:lpstr>
      <vt:lpstr> Public School Services </vt:lpstr>
      <vt:lpstr>Individual Education Plan (IEP)</vt:lpstr>
      <vt:lpstr>Pre-enrollment Meetings</vt:lpstr>
      <vt:lpstr> Referral Meeting to the Public  School Program </vt:lpstr>
      <vt:lpstr> ELIGIBILITY TESTING </vt:lpstr>
      <vt:lpstr>PLACEMENT Meeting:</vt:lpstr>
      <vt:lpstr> TIPS FOR A Productive IEP MEETING </vt:lpstr>
      <vt:lpstr> WRITING THE IEP </vt:lpstr>
      <vt:lpstr> THE Basic and EXPANDED CORE CURRICULUM </vt:lpstr>
      <vt:lpstr> Areas of Expanded Core Curriculum </vt:lpstr>
      <vt:lpstr>  Placement and Least Restrictive Environment   </vt:lpstr>
      <vt:lpstr> Total Inclusion </vt:lpstr>
      <vt:lpstr> Partial Inclusion </vt:lpstr>
      <vt:lpstr> Specialized Classroom  </vt:lpstr>
      <vt:lpstr> School For The Blind </vt:lpstr>
      <vt:lpstr> Ongoing SCHOOL PROCEDURES </vt:lpstr>
      <vt:lpstr> Ongoing School Procedures (continued) Re-Evaluation </vt:lpstr>
      <vt:lpstr> How Do I Know If The IEP is Being Followed? Stay Involved </vt:lpstr>
      <vt:lpstr> Resolving Conflicts </vt:lpstr>
      <vt:lpstr>Legal Steps</vt:lpstr>
      <vt:lpstr>  TRANSITION </vt:lpstr>
      <vt:lpstr> Getting More Information </vt:lpstr>
      <vt:lpstr> VIPS @ HOME PARENT EMPOWERMENT PROGRAM </vt:lpstr>
      <vt:lpstr>    Acknowledgements   </vt:lpstr>
    </vt:vector>
  </TitlesOfParts>
  <Company>APH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EDUCATION: Your Journey To a Successful IEP</dc:title>
  <dc:creator>kkennedy</dc:creator>
  <cp:lastModifiedBy>kkennedy</cp:lastModifiedBy>
  <cp:revision>131</cp:revision>
  <dcterms:created xsi:type="dcterms:W3CDTF">2015-07-07T19:30:28Z</dcterms:created>
  <dcterms:modified xsi:type="dcterms:W3CDTF">2015-08-21T12:43:44Z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1727423082</vt:i4>
  </property>
  <property fmtid="{D5CDD505-2E9C-101B-9397-08002B2CF9AE}" pid="3" name="_NewReviewCycle">
    <vt:lpwstr/>
  </property>
  <property fmtid="{D5CDD505-2E9C-101B-9397-08002B2CF9AE}" pid="4" name="_EmailSubject">
    <vt:lpwstr>VIPS Special Education</vt:lpwstr>
  </property>
  <property fmtid="{D5CDD505-2E9C-101B-9397-08002B2CF9AE}" pid="5" name="_AuthorEmail">
    <vt:lpwstr>dwilkinson@aph.org</vt:lpwstr>
  </property>
  <property fmtid="{D5CDD505-2E9C-101B-9397-08002B2CF9AE}" pid="6" name="_AuthorEmailDisplayName">
    <vt:lpwstr>Dawn Wilkinson</vt:lpwstr>
  </property>
</Properties>
</file>